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handoutMasterIdLst>
    <p:handoutMasterId r:id="rId34"/>
  </p:handoutMasterIdLst>
  <p:sldIdLst>
    <p:sldId id="283" r:id="rId2"/>
    <p:sldId id="284" r:id="rId3"/>
    <p:sldId id="286" r:id="rId4"/>
    <p:sldId id="285" r:id="rId5"/>
    <p:sldId id="287" r:id="rId6"/>
    <p:sldId id="288" r:id="rId7"/>
    <p:sldId id="289" r:id="rId8"/>
    <p:sldId id="291" r:id="rId9"/>
    <p:sldId id="304" r:id="rId10"/>
    <p:sldId id="306" r:id="rId11"/>
    <p:sldId id="305" r:id="rId12"/>
    <p:sldId id="307" r:id="rId13"/>
    <p:sldId id="299" r:id="rId14"/>
    <p:sldId id="293" r:id="rId15"/>
    <p:sldId id="294" r:id="rId16"/>
    <p:sldId id="272" r:id="rId17"/>
    <p:sldId id="273" r:id="rId18"/>
    <p:sldId id="270" r:id="rId19"/>
    <p:sldId id="258" r:id="rId20"/>
    <p:sldId id="274" r:id="rId21"/>
    <p:sldId id="275" r:id="rId22"/>
    <p:sldId id="276" r:id="rId23"/>
    <p:sldId id="260" r:id="rId24"/>
    <p:sldId id="277" r:id="rId25"/>
    <p:sldId id="278" r:id="rId26"/>
    <p:sldId id="295" r:id="rId27"/>
    <p:sldId id="303" r:id="rId28"/>
    <p:sldId id="301" r:id="rId29"/>
    <p:sldId id="282" r:id="rId30"/>
    <p:sldId id="281" r:id="rId31"/>
    <p:sldId id="25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5CC0AD5-B465-4B2F-8DBB-0D391CF08106}" type="datetimeFigureOut">
              <a:rPr lang="en-US" smtClean="0"/>
              <a:pPr/>
              <a:t>8/24/2017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BBCD74D-B601-4AA2-950E-8346D9F7B1B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8E0022-C43D-480A-BF06-15BD53EDF078}" type="datetimeFigureOut">
              <a:rPr lang="en-US" smtClean="0"/>
              <a:pPr/>
              <a:t>8/24/2017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A41666-311E-4C07-8FD6-4C747C24E13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CB5A5F6-5DA5-4057-BAED-77EE5DE4531F}" type="datetimeFigureOut">
              <a:rPr lang="en-US" smtClean="0"/>
              <a:pPr/>
              <a:t>8/24/2017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AAF9B3A-CB11-4D8B-B811-BFD324CD140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CB5A5F6-5DA5-4057-BAED-77EE5DE4531F}" type="datetimeFigureOut">
              <a:rPr lang="en-US" smtClean="0"/>
              <a:pPr/>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F9B3A-CB11-4D8B-B811-BFD324CD14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CB5A5F6-5DA5-4057-BAED-77EE5DE4531F}" type="datetimeFigureOut">
              <a:rPr lang="en-US" smtClean="0"/>
              <a:pPr/>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F9B3A-CB11-4D8B-B811-BFD324CD14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CB5A5F6-5DA5-4057-BAED-77EE5DE4531F}" type="datetimeFigureOut">
              <a:rPr lang="en-US" smtClean="0"/>
              <a:pPr/>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F9B3A-CB11-4D8B-B811-BFD324CD14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CB5A5F6-5DA5-4057-BAED-77EE5DE4531F}" type="datetimeFigureOut">
              <a:rPr lang="en-US" smtClean="0"/>
              <a:pPr/>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F9B3A-CB11-4D8B-B811-BFD324CD140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CB5A5F6-5DA5-4057-BAED-77EE5DE4531F}" type="datetimeFigureOut">
              <a:rPr lang="en-US" smtClean="0"/>
              <a:pPr/>
              <a:t>8/24/2017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F9B3A-CB11-4D8B-B811-BFD324CD14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CB5A5F6-5DA5-4057-BAED-77EE5DE4531F}" type="datetimeFigureOut">
              <a:rPr lang="en-US" smtClean="0"/>
              <a:pPr/>
              <a:t>8/24/2017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AF9B3A-CB11-4D8B-B811-BFD324CD14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CB5A5F6-5DA5-4057-BAED-77EE5DE4531F}" type="datetimeFigureOut">
              <a:rPr lang="en-US" smtClean="0"/>
              <a:pPr/>
              <a:t>8/24/2017</a:t>
            </a:fld>
            <a:endParaRPr lang="en-US"/>
          </a:p>
        </p:txBody>
      </p:sp>
      <p:sp>
        <p:nvSpPr>
          <p:cNvPr id="8" name="Slide Number Placeholder 7"/>
          <p:cNvSpPr>
            <a:spLocks noGrp="1"/>
          </p:cNvSpPr>
          <p:nvPr>
            <p:ph type="sldNum" sz="quarter" idx="11"/>
          </p:nvPr>
        </p:nvSpPr>
        <p:spPr/>
        <p:txBody>
          <a:bodyPr/>
          <a:lstStyle/>
          <a:p>
            <a:fld id="{DAAF9B3A-CB11-4D8B-B811-BFD324CD1409}"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B5A5F6-5DA5-4057-BAED-77EE5DE4531F}" type="datetimeFigureOut">
              <a:rPr lang="en-US" smtClean="0"/>
              <a:pPr/>
              <a:t>8/24/2017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AF9B3A-CB11-4D8B-B811-BFD324CD14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CB5A5F6-5DA5-4057-BAED-77EE5DE4531F}" type="datetimeFigureOut">
              <a:rPr lang="en-US" smtClean="0"/>
              <a:pPr/>
              <a:t>8/24/2017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DAAF9B3A-CB11-4D8B-B811-BFD324CD14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3CB5A5F6-5DA5-4057-BAED-77EE5DE4531F}" type="datetimeFigureOut">
              <a:rPr lang="en-US" smtClean="0"/>
              <a:pPr/>
              <a:t>8/24/2017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F9B3A-CB11-4D8B-B811-BFD324CD140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CB5A5F6-5DA5-4057-BAED-77EE5DE4531F}" type="datetimeFigureOut">
              <a:rPr lang="en-US" smtClean="0"/>
              <a:pPr/>
              <a:t>8/24/2017</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DAAF9B3A-CB11-4D8B-B811-BFD324CD140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hyperlink" Target="http://microfictionmondaymagazine.com/" TargetMode="External"/><Relationship Id="rId2" Type="http://schemas.openxmlformats.org/officeDocument/2006/relationships/hyperlink" Target="http://www.theatlantic.com/magazine/archive/2014/07/lydia-daviss-very-short-stories/372286/" TargetMode="Externa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en.wikipedia.org/wiki/File:Ohio_State_University_text_logo.svg" TargetMode="Externa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hyperlink" Target="http://www.teenink.com/TeenInkBook" TargetMode="External"/><Relationship Id="rId2" Type="http://schemas.openxmlformats.org/officeDocument/2006/relationships/hyperlink" Target="http://www.teenink.com/Contests" TargetMode="Externa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ywp.nanowrimo.or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artandwriting.org/about-us/" TargetMode="Externa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www.freebase.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rgbClr val="FFFF00"/>
                </a:solidFill>
              </a:rPr>
              <a:t>Welcome to Creative Writing—</a:t>
            </a:r>
            <a:r>
              <a:rPr lang="en-US" sz="3200" dirty="0" smtClean="0"/>
              <a:t>a</a:t>
            </a:r>
            <a:r>
              <a:rPr lang="en-US" sz="3200" dirty="0" smtClean="0">
                <a:solidFill>
                  <a:srgbClr val="FFFF00"/>
                </a:solidFill>
              </a:rPr>
              <a:t> </a:t>
            </a:r>
            <a:r>
              <a:rPr lang="en-US" sz="3200" dirty="0" smtClean="0"/>
              <a:t>world where we can finally see in our own way….</a:t>
            </a:r>
            <a:endParaRPr lang="en-US" sz="3200" dirty="0"/>
          </a:p>
        </p:txBody>
      </p:sp>
      <p:pic>
        <p:nvPicPr>
          <p:cNvPr id="2052" name="Picture 4" descr="http://media-cache-ak0.pinimg.com/736x/58/0e/0c/580e0c9bb40fe50ef5748e2932b5d1b6.jpg"/>
          <p:cNvPicPr>
            <a:picLocks noChangeAspect="1" noChangeArrowheads="1"/>
          </p:cNvPicPr>
          <p:nvPr/>
        </p:nvPicPr>
        <p:blipFill>
          <a:blip r:embed="rId2" cstate="print"/>
          <a:srcRect/>
          <a:stretch>
            <a:fillRect/>
          </a:stretch>
        </p:blipFill>
        <p:spPr bwMode="auto">
          <a:xfrm>
            <a:off x="2971800" y="1676400"/>
            <a:ext cx="3048000" cy="4343400"/>
          </a:xfrm>
          <a:prstGeom prst="rect">
            <a:avLst/>
          </a:prstGeom>
          <a:noFill/>
        </p:spPr>
      </p:pic>
      <p:pic>
        <p:nvPicPr>
          <p:cNvPr id="2054" name="Picture 6" descr="http://media-cache-ak0.pinimg.com/736x/6e/56/17/6e56173a0179f0ab9094addb159dd8f5.jpg"/>
          <p:cNvPicPr>
            <a:picLocks noChangeAspect="1" noChangeArrowheads="1"/>
          </p:cNvPicPr>
          <p:nvPr/>
        </p:nvPicPr>
        <p:blipFill>
          <a:blip r:embed="rId3" cstate="print"/>
          <a:srcRect/>
          <a:stretch>
            <a:fillRect/>
          </a:stretch>
        </p:blipFill>
        <p:spPr bwMode="auto">
          <a:xfrm>
            <a:off x="152400" y="1752600"/>
            <a:ext cx="2710962" cy="4229100"/>
          </a:xfrm>
          <a:prstGeom prst="rect">
            <a:avLst/>
          </a:prstGeom>
          <a:noFill/>
        </p:spPr>
      </p:pic>
      <p:pic>
        <p:nvPicPr>
          <p:cNvPr id="2056" name="Picture 8" descr="http://media-cache-ak0.pinimg.com/736x/92/61/8c/92618c15ec5889bcc9682233f7a814b3.jpg"/>
          <p:cNvPicPr>
            <a:picLocks noChangeAspect="1" noChangeArrowheads="1"/>
          </p:cNvPicPr>
          <p:nvPr/>
        </p:nvPicPr>
        <p:blipFill>
          <a:blip r:embed="rId4" cstate="print"/>
          <a:srcRect/>
          <a:stretch>
            <a:fillRect/>
          </a:stretch>
        </p:blipFill>
        <p:spPr bwMode="auto">
          <a:xfrm>
            <a:off x="6096000" y="1676400"/>
            <a:ext cx="3048000" cy="447443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rgbClr val="00B050"/>
                </a:solidFill>
              </a:rPr>
              <a:t>Assignments the first </a:t>
            </a:r>
            <a:r>
              <a:rPr lang="en-US" dirty="0" smtClean="0">
                <a:solidFill>
                  <a:srgbClr val="00B050"/>
                </a:solidFill>
              </a:rPr>
              <a:t>week</a:t>
            </a:r>
            <a:br>
              <a:rPr lang="en-US" dirty="0" smtClean="0">
                <a:solidFill>
                  <a:srgbClr val="00B050"/>
                </a:solidFill>
              </a:rPr>
            </a:br>
            <a:r>
              <a:rPr lang="en-US" dirty="0" smtClean="0">
                <a:solidFill>
                  <a:srgbClr val="00B050"/>
                </a:solidFill>
              </a:rPr>
              <a:t>Write from your own experience:</a:t>
            </a:r>
            <a:endParaRPr lang="en-US" dirty="0">
              <a:solidFill>
                <a:srgbClr val="00B050"/>
              </a:solidFill>
            </a:endParaRPr>
          </a:p>
        </p:txBody>
      </p:sp>
      <p:sp>
        <p:nvSpPr>
          <p:cNvPr id="3" name="Content Placeholder 2"/>
          <p:cNvSpPr>
            <a:spLocks noGrp="1"/>
          </p:cNvSpPr>
          <p:nvPr>
            <p:ph idx="1"/>
          </p:nvPr>
        </p:nvSpPr>
        <p:spPr/>
        <p:txBody>
          <a:bodyPr>
            <a:normAutofit fontScale="77500" lnSpcReduction="20000"/>
          </a:bodyPr>
          <a:lstStyle/>
          <a:p>
            <a:r>
              <a:rPr lang="en-US" dirty="0"/>
              <a:t>Writing from experience---making </a:t>
            </a:r>
            <a:r>
              <a:rPr lang="en-US" dirty="0" smtClean="0"/>
              <a:t>experience </a:t>
            </a:r>
            <a:r>
              <a:rPr lang="en-US" dirty="0"/>
              <a:t>happen</a:t>
            </a:r>
            <a:endParaRPr lang="en-US" dirty="0"/>
          </a:p>
          <a:p>
            <a:r>
              <a:rPr lang="en-US" dirty="0"/>
              <a:t>Street art, family and friends, selfies, concerts, a painting in a museum, funny signage. Many of us use our cell phones to capture photos and videos depicting everything from special occasions to the random striking visual encountered on a daily commute. Look through the photos on your cell phone and decide on a common theme, mood, or sentiment you’d like to convey in a poem or flash fiction. Are there photos you took by accident or ones you didn’t even know existed until browsing through? Write a poem consisting solely of descriptions of a selection of your photos. Which everyday objects, places, activities, or resonating visuals can you use to communicate a message?</a:t>
            </a:r>
          </a:p>
          <a:p>
            <a:endParaRPr lang="en-US" dirty="0"/>
          </a:p>
        </p:txBody>
      </p:sp>
    </p:spTree>
    <p:extLst>
      <p:ext uri="{BB962C8B-B14F-4D97-AF65-F5344CB8AC3E}">
        <p14:creationId xmlns:p14="http://schemas.microsoft.com/office/powerpoint/2010/main" val="996430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143000"/>
          </a:xfrm>
        </p:spPr>
        <p:txBody>
          <a:bodyPr>
            <a:normAutofit fontScale="90000"/>
          </a:bodyPr>
          <a:lstStyle/>
          <a:p>
            <a:pPr algn="ctr"/>
            <a:r>
              <a:rPr lang="en-US" dirty="0" smtClean="0">
                <a:solidFill>
                  <a:srgbClr val="00B0F0"/>
                </a:solidFill>
              </a:rPr>
              <a:t>Write a conversation without words:</a:t>
            </a:r>
            <a:endParaRPr lang="en-US" dirty="0">
              <a:solidFill>
                <a:srgbClr val="00B0F0"/>
              </a:solidFill>
            </a:endParaRPr>
          </a:p>
        </p:txBody>
      </p:sp>
      <p:sp>
        <p:nvSpPr>
          <p:cNvPr id="3" name="Content Placeholder 2"/>
          <p:cNvSpPr>
            <a:spLocks noGrp="1"/>
          </p:cNvSpPr>
          <p:nvPr>
            <p:ph idx="1"/>
          </p:nvPr>
        </p:nvSpPr>
        <p:spPr/>
        <p:txBody>
          <a:bodyPr>
            <a:normAutofit fontScale="92500"/>
          </a:bodyPr>
          <a:lstStyle/>
          <a:p>
            <a:r>
              <a:rPr lang="en-US" b="1" dirty="0"/>
              <a:t>(Character)</a:t>
            </a:r>
            <a:r>
              <a:rPr lang="en-US" dirty="0"/>
              <a:t> </a:t>
            </a:r>
            <a:r>
              <a:rPr lang="en-US" b="1" dirty="0"/>
              <a:t>Body English</a:t>
            </a:r>
            <a:r>
              <a:rPr lang="en-US" i="1" dirty="0"/>
              <a:t>.</a:t>
            </a:r>
            <a:r>
              <a:rPr lang="en-US" dirty="0"/>
              <a:t> Write a “conversation” in which no words are said. This exercise is meant to challenge you to work with gesture, body language (or, as a baseball announcer I heard once misspeak it, body English), all the things we convey to each other without words. We often learn more about characters in stories from the things characters do with their hands than from what they say. </a:t>
            </a:r>
            <a:endParaRPr lang="en-US" dirty="0" smtClean="0"/>
          </a:p>
          <a:p>
            <a:endParaRPr lang="en-US" dirty="0"/>
          </a:p>
        </p:txBody>
      </p:sp>
    </p:spTree>
    <p:extLst>
      <p:ext uri="{BB962C8B-B14F-4D97-AF65-F5344CB8AC3E}">
        <p14:creationId xmlns:p14="http://schemas.microsoft.com/office/powerpoint/2010/main" val="2576034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1143000"/>
          </a:xfrm>
        </p:spPr>
        <p:txBody>
          <a:bodyPr>
            <a:normAutofit/>
          </a:bodyPr>
          <a:lstStyle/>
          <a:p>
            <a:pPr algn="ctr"/>
            <a:r>
              <a:rPr lang="en-US" sz="3600" dirty="0" smtClean="0">
                <a:solidFill>
                  <a:srgbClr val="FFFF00"/>
                </a:solidFill>
              </a:rPr>
              <a:t>Write an argument between two characters:</a:t>
            </a:r>
            <a:endParaRPr lang="en-US" sz="3600" dirty="0">
              <a:solidFill>
                <a:srgbClr val="FFFF00"/>
              </a:solidFill>
            </a:endParaRPr>
          </a:p>
        </p:txBody>
      </p:sp>
      <p:sp>
        <p:nvSpPr>
          <p:cNvPr id="3" name="Content Placeholder 2"/>
          <p:cNvSpPr>
            <a:spLocks noGrp="1"/>
          </p:cNvSpPr>
          <p:nvPr>
            <p:ph idx="1"/>
          </p:nvPr>
        </p:nvSpPr>
        <p:spPr/>
        <p:txBody>
          <a:bodyPr>
            <a:normAutofit fontScale="85000" lnSpcReduction="10000"/>
          </a:bodyPr>
          <a:lstStyle/>
          <a:p>
            <a:r>
              <a:rPr lang="en-US" b="1" dirty="0"/>
              <a:t>(Conflict &amp; POV )The Argument</a:t>
            </a:r>
            <a:r>
              <a:rPr lang="en-US" b="1" i="1" dirty="0"/>
              <a:t>.</a:t>
            </a:r>
            <a:r>
              <a:rPr lang="en-US" dirty="0"/>
              <a:t> Two people are arguing—a man and a woman. They don’t have to be a couple. Each is convinced he or she is right. You, as the writer, do not know—and do not want to know—who is right, but you will have exquisite sympathy for both points of view, both sides of the argument. How do men and women argue differently? Couples tend to disagree over relatively minor issues, which often stand for larger issues. Give us enough background and history, but try to stay in the moment as much as possible.</a:t>
            </a:r>
            <a:endParaRPr lang="en-US" dirty="0"/>
          </a:p>
        </p:txBody>
      </p:sp>
    </p:spTree>
    <p:extLst>
      <p:ext uri="{BB962C8B-B14F-4D97-AF65-F5344CB8AC3E}">
        <p14:creationId xmlns:p14="http://schemas.microsoft.com/office/powerpoint/2010/main" val="1966409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err="1" smtClean="0">
                <a:solidFill>
                  <a:srgbClr val="FF0000"/>
                </a:solidFill>
                <a:latin typeface="Gabriola" pitchFamily="82" charset="0"/>
              </a:rPr>
              <a:t>Penpal</a:t>
            </a:r>
            <a:r>
              <a:rPr lang="en-US" dirty="0" smtClean="0">
                <a:solidFill>
                  <a:srgbClr val="FF0000"/>
                </a:solidFill>
                <a:latin typeface="Gabriola" pitchFamily="82" charset="0"/>
              </a:rPr>
              <a:t> Project</a:t>
            </a:r>
            <a:r>
              <a:rPr lang="en-US" dirty="0" smtClean="0">
                <a:solidFill>
                  <a:srgbClr val="00B0F0"/>
                </a:solidFill>
                <a:latin typeface="Gabriola" pitchFamily="82" charset="0"/>
              </a:rPr>
              <a:t>: communicate with creative writers in other classes</a:t>
            </a:r>
            <a:endParaRPr lang="en-US" dirty="0">
              <a:solidFill>
                <a:srgbClr val="00B0F0"/>
              </a:solidFill>
              <a:latin typeface="Gabriola" pitchFamily="82" charset="0"/>
            </a:endParaRPr>
          </a:p>
        </p:txBody>
      </p:sp>
      <p:pic>
        <p:nvPicPr>
          <p:cNvPr id="4" name="Content Placeholder 3" descr="pen pal.jpg"/>
          <p:cNvPicPr>
            <a:picLocks noGrp="1" noChangeAspect="1"/>
          </p:cNvPicPr>
          <p:nvPr>
            <p:ph idx="1"/>
          </p:nvPr>
        </p:nvPicPr>
        <p:blipFill>
          <a:blip r:embed="rId2" cstate="print"/>
          <a:stretch>
            <a:fillRect/>
          </a:stretch>
        </p:blipFill>
        <p:spPr>
          <a:xfrm>
            <a:off x="1600200" y="1447800"/>
            <a:ext cx="3200400" cy="2800350"/>
          </a:xfrm>
        </p:spPr>
      </p:pic>
      <p:pic>
        <p:nvPicPr>
          <p:cNvPr id="5" name="Picture 4" descr="pen pal 3.jpg"/>
          <p:cNvPicPr>
            <a:picLocks noChangeAspect="1"/>
          </p:cNvPicPr>
          <p:nvPr/>
        </p:nvPicPr>
        <p:blipFill>
          <a:blip r:embed="rId3" cstate="print"/>
          <a:stretch>
            <a:fillRect/>
          </a:stretch>
        </p:blipFill>
        <p:spPr>
          <a:xfrm>
            <a:off x="5334000" y="1600200"/>
            <a:ext cx="3124200" cy="5257800"/>
          </a:xfrm>
          <a:prstGeom prst="rect">
            <a:avLst/>
          </a:prstGeom>
        </p:spPr>
      </p:pic>
      <p:pic>
        <p:nvPicPr>
          <p:cNvPr id="6" name="Picture 5" descr="pen pal 2.jpg"/>
          <p:cNvPicPr>
            <a:picLocks noChangeAspect="1"/>
          </p:cNvPicPr>
          <p:nvPr/>
        </p:nvPicPr>
        <p:blipFill>
          <a:blip r:embed="rId4" cstate="print"/>
          <a:stretch>
            <a:fillRect/>
          </a:stretch>
        </p:blipFill>
        <p:spPr>
          <a:xfrm>
            <a:off x="914400" y="4267200"/>
            <a:ext cx="4267200" cy="229164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2163762"/>
          </a:xfrm>
        </p:spPr>
        <p:txBody>
          <a:bodyPr>
            <a:normAutofit fontScale="90000"/>
          </a:bodyPr>
          <a:lstStyle/>
          <a:p>
            <a:r>
              <a:rPr lang="en-US" dirty="0" smtClean="0"/>
              <a:t>Breaking the ice---new ways to tell stories….</a:t>
            </a:r>
            <a:br>
              <a:rPr lang="en-US" dirty="0" smtClean="0"/>
            </a:br>
            <a:r>
              <a:rPr lang="en-US" dirty="0" smtClean="0"/>
              <a:t>We will start class with fun writing activities</a:t>
            </a:r>
            <a:endParaRPr lang="en-US" dirty="0"/>
          </a:p>
        </p:txBody>
      </p:sp>
      <p:pic>
        <p:nvPicPr>
          <p:cNvPr id="4" name="Content Placeholder 3" descr="alphabet.jpg"/>
          <p:cNvPicPr>
            <a:picLocks noGrp="1" noChangeAspect="1"/>
          </p:cNvPicPr>
          <p:nvPr>
            <p:ph idx="1"/>
          </p:nvPr>
        </p:nvPicPr>
        <p:blipFill>
          <a:blip r:embed="rId2" cstate="print"/>
          <a:stretch>
            <a:fillRect/>
          </a:stretch>
        </p:blipFill>
        <p:spPr>
          <a:xfrm>
            <a:off x="457200" y="2667000"/>
            <a:ext cx="3200400" cy="3581400"/>
          </a:xfrm>
        </p:spPr>
      </p:pic>
      <p:pic>
        <p:nvPicPr>
          <p:cNvPr id="5" name="Picture 4" descr="hot dog.jpg"/>
          <p:cNvPicPr>
            <a:picLocks noChangeAspect="1"/>
          </p:cNvPicPr>
          <p:nvPr/>
        </p:nvPicPr>
        <p:blipFill>
          <a:blip r:embed="rId3" cstate="print"/>
          <a:stretch>
            <a:fillRect/>
          </a:stretch>
        </p:blipFill>
        <p:spPr>
          <a:xfrm>
            <a:off x="3810000" y="1981200"/>
            <a:ext cx="4505325" cy="3276600"/>
          </a:xfrm>
          <a:prstGeom prst="rect">
            <a:avLst/>
          </a:prstGeom>
        </p:spPr>
      </p:pic>
      <p:pic>
        <p:nvPicPr>
          <p:cNvPr id="6" name="Picture 5" descr="7x7.jpg"/>
          <p:cNvPicPr>
            <a:picLocks noChangeAspect="1"/>
          </p:cNvPicPr>
          <p:nvPr/>
        </p:nvPicPr>
        <p:blipFill>
          <a:blip r:embed="rId4" cstate="print"/>
          <a:stretch>
            <a:fillRect/>
          </a:stretch>
        </p:blipFill>
        <p:spPr>
          <a:xfrm>
            <a:off x="3657600" y="5257800"/>
            <a:ext cx="5486400" cy="14224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838200"/>
          </a:xfrm>
        </p:spPr>
        <p:txBody>
          <a:bodyPr>
            <a:normAutofit fontScale="90000"/>
          </a:bodyPr>
          <a:lstStyle/>
          <a:p>
            <a:r>
              <a:rPr lang="en-US" dirty="0" smtClean="0"/>
              <a:t>Assignment :</a:t>
            </a:r>
            <a:r>
              <a:rPr lang="en-US" dirty="0" smtClean="0">
                <a:latin typeface="Aharoni" pitchFamily="2" charset="-79"/>
                <a:cs typeface="Aharoni" pitchFamily="2" charset="-79"/>
              </a:rPr>
              <a:t>Microfiction</a:t>
            </a:r>
            <a:br>
              <a:rPr lang="en-US" dirty="0" smtClean="0">
                <a:latin typeface="Aharoni" pitchFamily="2" charset="-79"/>
                <a:cs typeface="Aharoni" pitchFamily="2" charset="-79"/>
              </a:rPr>
            </a:br>
            <a:endParaRPr lang="en-US" dirty="0"/>
          </a:p>
        </p:txBody>
      </p:sp>
      <p:sp>
        <p:nvSpPr>
          <p:cNvPr id="3" name="Content Placeholder 2"/>
          <p:cNvSpPr>
            <a:spLocks noGrp="1"/>
          </p:cNvSpPr>
          <p:nvPr>
            <p:ph idx="1"/>
          </p:nvPr>
        </p:nvSpPr>
        <p:spPr>
          <a:xfrm>
            <a:off x="457200" y="2133600"/>
            <a:ext cx="7467600" cy="3992563"/>
          </a:xfrm>
        </p:spPr>
        <p:txBody>
          <a:bodyPr>
            <a:normAutofit fontScale="47500" lnSpcReduction="20000"/>
          </a:bodyPr>
          <a:lstStyle/>
          <a:p>
            <a:endParaRPr lang="en-US" dirty="0" smtClean="0"/>
          </a:p>
          <a:p>
            <a:r>
              <a:rPr lang="en-US" b="1" dirty="0" smtClean="0"/>
              <a:t>For the writer:</a:t>
            </a:r>
            <a:endParaRPr lang="en-US" dirty="0" smtClean="0"/>
          </a:p>
          <a:p>
            <a:r>
              <a:rPr lang="en-US" dirty="0" smtClean="0"/>
              <a:t>As a writer, </a:t>
            </a:r>
            <a:r>
              <a:rPr lang="en-US" dirty="0" err="1" smtClean="0"/>
              <a:t>microfiction</a:t>
            </a:r>
            <a:r>
              <a:rPr lang="en-US" dirty="0" smtClean="0"/>
              <a:t> forces you to really look at your prose and determine what’s essential and what isn’t; what’s redundant and what isn’t. Honing these skills on </a:t>
            </a:r>
            <a:r>
              <a:rPr lang="en-US" dirty="0" err="1" smtClean="0"/>
              <a:t>microfiction</a:t>
            </a:r>
            <a:r>
              <a:rPr lang="en-US" dirty="0" smtClean="0"/>
              <a:t> can make your short story and novel-length prose that much sharper, but it’s also an art form of its own—a different medium for expression—as different from shorts stories as short stories are from novels. It’s fun to explore different story-telling media, and some writers find that </a:t>
            </a:r>
            <a:r>
              <a:rPr lang="en-US" dirty="0" err="1" smtClean="0"/>
              <a:t>microfiction</a:t>
            </a:r>
            <a:r>
              <a:rPr lang="en-US" dirty="0" smtClean="0"/>
              <a:t> is their medium of choice.</a:t>
            </a:r>
          </a:p>
          <a:p>
            <a:r>
              <a:rPr lang="en-US" dirty="0" smtClean="0"/>
              <a:t> </a:t>
            </a:r>
          </a:p>
          <a:p>
            <a:r>
              <a:rPr lang="en-US" b="1" dirty="0" smtClean="0"/>
              <a:t>Tips for Writing </a:t>
            </a:r>
            <a:r>
              <a:rPr lang="en-US" b="1" dirty="0" err="1" smtClean="0"/>
              <a:t>Microfiction</a:t>
            </a:r>
            <a:r>
              <a:rPr lang="en-US" b="1" dirty="0" smtClean="0"/>
              <a:t>:</a:t>
            </a:r>
            <a:endParaRPr lang="en-US" dirty="0" smtClean="0"/>
          </a:p>
          <a:p>
            <a:r>
              <a:rPr lang="en-US" dirty="0" smtClean="0"/>
              <a:t>The real key to </a:t>
            </a:r>
            <a:r>
              <a:rPr lang="en-US" dirty="0" err="1" smtClean="0"/>
              <a:t>microfiction</a:t>
            </a:r>
            <a:r>
              <a:rPr lang="en-US" dirty="0" smtClean="0"/>
              <a:t> is efficiency of text. You don’t need to tell less of a story, and you don’t need to summarize the story. You need to make careful word and phrase choices that are able to paint vivid pictures and imply more than their brevity would suggest. “Show, don’t tell” most certainly still applies. Beyond that, consider all the features that tend to make any story good—characterization, plot, conflict, setting and atmosphere—if you want a reader to engage with the piece, there should be a hook, and some sense that something important happens. This is no small feat to perform in so few words, but it can be done. </a:t>
            </a:r>
            <a:r>
              <a:rPr lang="en-US" dirty="0" err="1" smtClean="0">
                <a:hlinkClick r:id="rId2"/>
              </a:rPr>
              <a:t>Cick</a:t>
            </a:r>
            <a:r>
              <a:rPr lang="en-US" dirty="0" smtClean="0">
                <a:hlinkClick r:id="rId2"/>
              </a:rPr>
              <a:t> here</a:t>
            </a:r>
            <a:r>
              <a:rPr lang="en-US" dirty="0" smtClean="0"/>
              <a:t> for an excellent example of Lydia Davis’s process. </a:t>
            </a:r>
          </a:p>
          <a:p>
            <a:r>
              <a:rPr lang="en-US" dirty="0" smtClean="0"/>
              <a:t> </a:t>
            </a:r>
            <a:r>
              <a:rPr lang="en-US" i="1" dirty="0" err="1" smtClean="0"/>
              <a:t>Microfiction</a:t>
            </a:r>
            <a:r>
              <a:rPr lang="en-US" i="1" dirty="0" smtClean="0"/>
              <a:t> Monday </a:t>
            </a:r>
            <a:r>
              <a:rPr lang="en-US" dirty="0" smtClean="0"/>
              <a:t>:  </a:t>
            </a:r>
            <a:r>
              <a:rPr lang="en-US" dirty="0" smtClean="0">
                <a:hlinkClick r:id="rId3"/>
              </a:rPr>
              <a:t>http://microfictionmondaymagazine.com/</a:t>
            </a:r>
            <a:endParaRPr lang="en-US" dirty="0" smtClean="0"/>
          </a:p>
          <a:p>
            <a:endParaRPr lang="en-US" dirty="0" smtClean="0"/>
          </a:p>
          <a:p>
            <a:endParaRPr lang="en-US" dirty="0"/>
          </a:p>
        </p:txBody>
      </p:sp>
      <p:pic>
        <p:nvPicPr>
          <p:cNvPr id="4" name="Picture 3" descr="micro badge.jpg"/>
          <p:cNvPicPr>
            <a:picLocks noChangeAspect="1"/>
          </p:cNvPicPr>
          <p:nvPr/>
        </p:nvPicPr>
        <p:blipFill>
          <a:blip r:embed="rId4" cstate="print"/>
          <a:stretch>
            <a:fillRect/>
          </a:stretch>
        </p:blipFill>
        <p:spPr>
          <a:xfrm>
            <a:off x="4953000" y="609600"/>
            <a:ext cx="1676400" cy="1676400"/>
          </a:xfrm>
          <a:prstGeom prst="rect">
            <a:avLst/>
          </a:prstGeom>
        </p:spPr>
      </p:pic>
      <p:pic>
        <p:nvPicPr>
          <p:cNvPr id="6" name="Picture 5" descr="microfiction.jpg"/>
          <p:cNvPicPr>
            <a:picLocks noChangeAspect="1"/>
          </p:cNvPicPr>
          <p:nvPr/>
        </p:nvPicPr>
        <p:blipFill>
          <a:blip r:embed="rId5" cstate="print"/>
          <a:stretch>
            <a:fillRect/>
          </a:stretch>
        </p:blipFill>
        <p:spPr>
          <a:xfrm>
            <a:off x="685800" y="685800"/>
            <a:ext cx="4038600" cy="15906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Assignment </a:t>
            </a:r>
            <a:br>
              <a:rPr lang="en-US" dirty="0" smtClean="0"/>
            </a:br>
            <a:r>
              <a:rPr lang="en-US" dirty="0" smtClean="0">
                <a:latin typeface="Aharoni" pitchFamily="2" charset="-79"/>
                <a:cs typeface="Aharoni" pitchFamily="2" charset="-79"/>
              </a:rPr>
              <a:t>imitation writing</a:t>
            </a:r>
            <a:endParaRPr lang="en-US" dirty="0">
              <a:latin typeface="Aharoni" pitchFamily="2" charset="-79"/>
              <a:cs typeface="Aharoni" pitchFamily="2" charset="-79"/>
            </a:endParaRPr>
          </a:p>
        </p:txBody>
      </p:sp>
      <p:sp>
        <p:nvSpPr>
          <p:cNvPr id="3" name="Content Placeholder 2"/>
          <p:cNvSpPr>
            <a:spLocks noGrp="1"/>
          </p:cNvSpPr>
          <p:nvPr>
            <p:ph idx="1"/>
          </p:nvPr>
        </p:nvSpPr>
        <p:spPr/>
        <p:txBody>
          <a:bodyPr>
            <a:normAutofit fontScale="92500" lnSpcReduction="20000"/>
          </a:bodyPr>
          <a:lstStyle/>
          <a:p>
            <a:r>
              <a:rPr lang="en-US" b="1" dirty="0"/>
              <a:t>Pushing the Envelope by using imitation Writing:  </a:t>
            </a:r>
            <a:r>
              <a:rPr lang="en-US" dirty="0" smtClean="0"/>
              <a:t>We </a:t>
            </a:r>
            <a:r>
              <a:rPr lang="en-US" dirty="0"/>
              <a:t>all naturally gravitate to one type of genre, style, or rhythm in our own writing.  Sometimes that skill communicates our thoughts perfectly and other times it sounds redundant and blah.  Today we are going to try on other author’s writing styles and try to mimic his/her prose.  This exercise is an attempt to break into a new perspective of style.  Be patient.  You will be surprised how rewarding this can be.</a:t>
            </a:r>
          </a:p>
          <a:p>
            <a:endParaRPr lang="en-US" dirty="0"/>
          </a:p>
        </p:txBody>
      </p:sp>
      <p:pic>
        <p:nvPicPr>
          <p:cNvPr id="1027" name="Picture 3" descr="C:\Users\kbeery\AppData\Local\Microsoft\Windows\Temporary Internet Files\Content.IE5\5OG0YA1K\MP900411797[1].jpg"/>
          <p:cNvPicPr>
            <a:picLocks noChangeAspect="1" noChangeArrowheads="1"/>
          </p:cNvPicPr>
          <p:nvPr/>
        </p:nvPicPr>
        <p:blipFill>
          <a:blip r:embed="rId2" cstate="print"/>
          <a:srcRect/>
          <a:stretch>
            <a:fillRect/>
          </a:stretch>
        </p:blipFill>
        <p:spPr bwMode="auto">
          <a:xfrm>
            <a:off x="6736724" y="228600"/>
            <a:ext cx="2060619" cy="13716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274638"/>
            <a:ext cx="5181600" cy="2087562"/>
          </a:xfrm>
        </p:spPr>
        <p:txBody>
          <a:bodyPr>
            <a:normAutofit/>
          </a:bodyPr>
          <a:lstStyle/>
          <a:p>
            <a:r>
              <a:rPr lang="en-US" dirty="0" smtClean="0"/>
              <a:t>Assignment </a:t>
            </a:r>
            <a:br>
              <a:rPr lang="en-US" dirty="0" smtClean="0"/>
            </a:br>
            <a:r>
              <a:rPr lang="en-US" dirty="0" smtClean="0">
                <a:latin typeface="Arnprior" pitchFamily="2" charset="0"/>
              </a:rPr>
              <a:t>Poetry</a:t>
            </a:r>
            <a:r>
              <a:rPr lang="en-US" dirty="0" smtClean="0"/>
              <a:t/>
            </a:r>
            <a:br>
              <a:rPr lang="en-US" dirty="0" smtClean="0"/>
            </a:br>
            <a:endParaRPr lang="en-US" sz="2400" dirty="0"/>
          </a:p>
        </p:txBody>
      </p:sp>
      <p:pic>
        <p:nvPicPr>
          <p:cNvPr id="4" name="Picture 2" descr="http://www.mayfieldschools.org/userfiles/1237/Classes/14138/full/Josette%20Galinano%2009'%20Charcoal.jpg"/>
          <p:cNvPicPr>
            <a:picLocks noGrp="1" noChangeAspect="1" noChangeArrowheads="1"/>
          </p:cNvPicPr>
          <p:nvPr>
            <p:ph idx="1"/>
          </p:nvPr>
        </p:nvPicPr>
        <p:blipFill>
          <a:blip r:embed="rId2" cstate="print"/>
          <a:stretch>
            <a:fillRect/>
          </a:stretch>
        </p:blipFill>
        <p:spPr bwMode="auto">
          <a:xfrm>
            <a:off x="6858000" y="2590800"/>
            <a:ext cx="2286000" cy="3886200"/>
          </a:xfrm>
          <a:prstGeom prst="rect">
            <a:avLst/>
          </a:prstGeom>
          <a:noFill/>
        </p:spPr>
      </p:pic>
      <p:pic>
        <p:nvPicPr>
          <p:cNvPr id="5" name="Picture 4" descr="YelenaKondratova.jpg"/>
          <p:cNvPicPr/>
          <p:nvPr/>
        </p:nvPicPr>
        <p:blipFill>
          <a:blip r:embed="rId3" cstate="print"/>
          <a:stretch>
            <a:fillRect/>
          </a:stretch>
        </p:blipFill>
        <p:spPr>
          <a:xfrm>
            <a:off x="381000" y="152400"/>
            <a:ext cx="2362200" cy="3352800"/>
          </a:xfrm>
          <a:prstGeom prst="rect">
            <a:avLst/>
          </a:prstGeom>
        </p:spPr>
      </p:pic>
      <p:sp>
        <p:nvSpPr>
          <p:cNvPr id="6" name="Rectangle 5"/>
          <p:cNvSpPr/>
          <p:nvPr/>
        </p:nvSpPr>
        <p:spPr>
          <a:xfrm>
            <a:off x="685800" y="3429000"/>
            <a:ext cx="6172200" cy="1754326"/>
          </a:xfrm>
          <a:prstGeom prst="rect">
            <a:avLst/>
          </a:prstGeom>
        </p:spPr>
        <p:txBody>
          <a:bodyPr wrap="square">
            <a:spAutoFit/>
          </a:bodyPr>
          <a:lstStyle/>
          <a:p>
            <a:r>
              <a:rPr lang="en-US" b="1" dirty="0" smtClean="0"/>
              <a:t>Our goal in writing this week is to enter the genre of poetry.  </a:t>
            </a:r>
            <a:r>
              <a:rPr lang="en-US" b="1" u="sng" dirty="0" smtClean="0"/>
              <a:t>This genre forces writers to pick diction wisely to show the reader an emotion, experience, story, etc…with precise, minimal wording.    </a:t>
            </a:r>
            <a:r>
              <a:rPr lang="en-US" b="1" dirty="0" smtClean="0"/>
              <a:t>In addition, I want you to choose strong action verbs that will make this poem even more vivid and concrete.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38600" cy="2316162"/>
          </a:xfrm>
        </p:spPr>
        <p:txBody>
          <a:bodyPr/>
          <a:lstStyle/>
          <a:p>
            <a:r>
              <a:rPr lang="en-US" dirty="0" smtClean="0">
                <a:latin typeface="Heavy Heap" pitchFamily="2" charset="0"/>
              </a:rPr>
              <a:t>Poetry—</a:t>
            </a:r>
            <a:endParaRPr lang="en-US" dirty="0">
              <a:latin typeface="Heavy Heap" pitchFamily="2" charset="0"/>
            </a:endParaRPr>
          </a:p>
        </p:txBody>
      </p:sp>
      <p:sp>
        <p:nvSpPr>
          <p:cNvPr id="3" name="Content Placeholder 2"/>
          <p:cNvSpPr>
            <a:spLocks noGrp="1"/>
          </p:cNvSpPr>
          <p:nvPr>
            <p:ph idx="1"/>
          </p:nvPr>
        </p:nvSpPr>
        <p:spPr>
          <a:xfrm>
            <a:off x="457200" y="3352800"/>
            <a:ext cx="8229600" cy="2773363"/>
          </a:xfrm>
        </p:spPr>
        <p:txBody>
          <a:bodyPr>
            <a:normAutofit fontScale="92500" lnSpcReduction="20000"/>
          </a:bodyPr>
          <a:lstStyle/>
          <a:p>
            <a:r>
              <a:rPr lang="en-US" dirty="0" smtClean="0"/>
              <a:t>Work on clothing or hand poem/or observation poem (2</a:t>
            </a:r>
            <a:r>
              <a:rPr lang="en-US" baseline="30000" dirty="0" smtClean="0"/>
              <a:t>nd</a:t>
            </a:r>
            <a:r>
              <a:rPr lang="en-US" dirty="0" smtClean="0"/>
              <a:t> year)—pick a location in the school to observe. Gather information and then compose a poem concentrating on concrete details/imagery and muscular verbs.</a:t>
            </a:r>
          </a:p>
          <a:p>
            <a:r>
              <a:rPr lang="en-US" dirty="0" smtClean="0"/>
              <a:t>The goal of this assignment is to include strong concrete details.</a:t>
            </a:r>
          </a:p>
          <a:p>
            <a:endParaRPr lang="en-US" dirty="0"/>
          </a:p>
        </p:txBody>
      </p:sp>
      <p:pic>
        <p:nvPicPr>
          <p:cNvPr id="14337" name="Picture 1" descr="C:\Users\kbeery\AppData\Local\Microsoft\Windows\Temporary Internet Files\Content.IE5\XLTGBGJH\MP900432857[1].jpg"/>
          <p:cNvPicPr>
            <a:picLocks noChangeAspect="1" noChangeArrowheads="1"/>
          </p:cNvPicPr>
          <p:nvPr/>
        </p:nvPicPr>
        <p:blipFill>
          <a:blip r:embed="rId2" cstate="print"/>
          <a:srcRect/>
          <a:stretch>
            <a:fillRect/>
          </a:stretch>
        </p:blipFill>
        <p:spPr bwMode="auto">
          <a:xfrm>
            <a:off x="4495800" y="228600"/>
            <a:ext cx="3624072" cy="308427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r>
              <a:rPr lang="en-US" dirty="0" smtClean="0">
                <a:latin typeface="Franklin Gothic Demi Cond" panose="020B0706030402020204" pitchFamily="34" charset="0"/>
              </a:rPr>
              <a:t>Assignment</a:t>
            </a:r>
            <a:r>
              <a:rPr lang="en-US" dirty="0" smtClean="0">
                <a:latin typeface="Heavy Heap" pitchFamily="2" charset="0"/>
              </a:rPr>
              <a:t> </a:t>
            </a:r>
            <a:br>
              <a:rPr lang="en-US" dirty="0" smtClean="0">
                <a:latin typeface="Heavy Heap" pitchFamily="2" charset="0"/>
              </a:rPr>
            </a:br>
            <a:r>
              <a:rPr lang="en-US" dirty="0" smtClean="0">
                <a:latin typeface="Heavy Heap" pitchFamily="2" charset="0"/>
              </a:rPr>
              <a:t>Traveling Stanza</a:t>
            </a:r>
            <a:r>
              <a:rPr lang="en-US" dirty="0" smtClean="0"/>
              <a:t/>
            </a:r>
            <a:br>
              <a:rPr lang="en-US" dirty="0" smtClean="0"/>
            </a:br>
            <a:endParaRPr lang="en-US" dirty="0"/>
          </a:p>
        </p:txBody>
      </p:sp>
      <p:sp>
        <p:nvSpPr>
          <p:cNvPr id="3" name="Content Placeholder 2"/>
          <p:cNvSpPr>
            <a:spLocks noGrp="1"/>
          </p:cNvSpPr>
          <p:nvPr>
            <p:ph idx="1"/>
          </p:nvPr>
        </p:nvSpPr>
        <p:spPr>
          <a:xfrm>
            <a:off x="76200" y="1676400"/>
            <a:ext cx="4572000" cy="5029200"/>
          </a:xfrm>
        </p:spPr>
        <p:txBody>
          <a:bodyPr>
            <a:normAutofit fontScale="77500" lnSpcReduction="20000"/>
          </a:bodyPr>
          <a:lstStyle/>
          <a:p>
            <a:pPr>
              <a:buNone/>
            </a:pPr>
            <a:endParaRPr lang="en-US" dirty="0" smtClean="0"/>
          </a:p>
          <a:p>
            <a:r>
              <a:rPr lang="en-US" dirty="0" smtClean="0">
                <a:solidFill>
                  <a:srgbClr val="FFC000"/>
                </a:solidFill>
              </a:rPr>
              <a:t>Traveling Stanzas originated as a collaborative project between Kent State University's Wick Poetry Center and </a:t>
            </a:r>
            <a:r>
              <a:rPr lang="en-US" dirty="0" err="1" smtClean="0">
                <a:solidFill>
                  <a:srgbClr val="FFC000"/>
                </a:solidFill>
              </a:rPr>
              <a:t>Glyphix</a:t>
            </a:r>
            <a:r>
              <a:rPr lang="en-US" dirty="0" smtClean="0">
                <a:solidFill>
                  <a:srgbClr val="FFC000"/>
                </a:solidFill>
              </a:rPr>
              <a:t> design studio. This series combines the creative talents of KSU Visual Communication Design students with student writers (grades 3–12), health care providers, medical students, patients, and veterans to encourage dialogue about the connection between art and medicine, writing and healing.</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533400"/>
            <a:ext cx="4114460" cy="548594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What kind of writer are you?</a:t>
            </a:r>
            <a:endParaRPr lang="en-US" dirty="0"/>
          </a:p>
        </p:txBody>
      </p:sp>
      <p:pic>
        <p:nvPicPr>
          <p:cNvPr id="32770" name="Picture 2" descr="http://media-cache-ec0.pinimg.com/736x/9a/d7/40/9ad740e925481383871b1f658ee52761.jpg"/>
          <p:cNvPicPr>
            <a:picLocks noChangeAspect="1" noChangeArrowheads="1"/>
          </p:cNvPicPr>
          <p:nvPr/>
        </p:nvPicPr>
        <p:blipFill>
          <a:blip r:embed="rId2" cstate="print"/>
          <a:srcRect/>
          <a:stretch>
            <a:fillRect/>
          </a:stretch>
        </p:blipFill>
        <p:spPr bwMode="auto">
          <a:xfrm>
            <a:off x="304800" y="1219200"/>
            <a:ext cx="3581400" cy="5372100"/>
          </a:xfrm>
          <a:prstGeom prst="rect">
            <a:avLst/>
          </a:prstGeom>
          <a:noFill/>
        </p:spPr>
      </p:pic>
      <p:pic>
        <p:nvPicPr>
          <p:cNvPr id="32772" name="Picture 4" descr="http://media-cache-ak0.pinimg.com/736x/21/1d/20/211d20d8c1d16ec50a973e77c1e1cffc.jpg"/>
          <p:cNvPicPr>
            <a:picLocks noChangeAspect="1" noChangeArrowheads="1"/>
          </p:cNvPicPr>
          <p:nvPr/>
        </p:nvPicPr>
        <p:blipFill>
          <a:blip r:embed="rId3" cstate="print"/>
          <a:srcRect/>
          <a:stretch>
            <a:fillRect/>
          </a:stretch>
        </p:blipFill>
        <p:spPr bwMode="auto">
          <a:xfrm>
            <a:off x="4800599" y="1295400"/>
            <a:ext cx="3530673" cy="5292229"/>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Traveling Stanzas KSU</a:t>
            </a:r>
            <a:endParaRPr lang="en-US" dirty="0"/>
          </a:p>
        </p:txBody>
      </p:sp>
      <p:pic>
        <p:nvPicPr>
          <p:cNvPr id="4" name="Picture 2" descr="where i'm from"/>
          <p:cNvPicPr>
            <a:picLocks noGrp="1" noChangeAspect="1" noChangeArrowheads="1"/>
          </p:cNvPicPr>
          <p:nvPr>
            <p:ph idx="1"/>
          </p:nvPr>
        </p:nvPicPr>
        <p:blipFill>
          <a:blip r:embed="rId2" cstate="print"/>
          <a:srcRect/>
          <a:stretch>
            <a:fillRect/>
          </a:stretch>
        </p:blipFill>
        <p:spPr bwMode="auto">
          <a:xfrm>
            <a:off x="2362200" y="762000"/>
            <a:ext cx="4410075" cy="58843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Traveling Stanzas MHS </a:t>
            </a:r>
            <a:endParaRPr lang="en-US" dirty="0"/>
          </a:p>
        </p:txBody>
      </p:sp>
      <p:pic>
        <p:nvPicPr>
          <p:cNvPr id="44034" name="Picture 2" descr="E:\Darius Banks Stanza 1.jpg"/>
          <p:cNvPicPr>
            <a:picLocks noGrp="1" noChangeAspect="1" noChangeArrowheads="1"/>
          </p:cNvPicPr>
          <p:nvPr>
            <p:ph idx="1"/>
          </p:nvPr>
        </p:nvPicPr>
        <p:blipFill>
          <a:blip r:embed="rId2" cstate="print"/>
          <a:srcRect/>
          <a:stretch>
            <a:fillRect/>
          </a:stretch>
        </p:blipFill>
        <p:spPr bwMode="auto">
          <a:xfrm>
            <a:off x="487939" y="1600200"/>
            <a:ext cx="7406121" cy="452596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Traveling Stanzas MHS</a:t>
            </a:r>
            <a:endParaRPr lang="en-US" dirty="0"/>
          </a:p>
        </p:txBody>
      </p:sp>
      <p:pic>
        <p:nvPicPr>
          <p:cNvPr id="45058" name="Picture 2" descr="E:\Hannah Wintrich-Alyssa Snyder.jpg"/>
          <p:cNvPicPr>
            <a:picLocks noGrp="1" noChangeAspect="1" noChangeArrowheads="1"/>
          </p:cNvPicPr>
          <p:nvPr>
            <p:ph idx="1"/>
          </p:nvPr>
        </p:nvPicPr>
        <p:blipFill>
          <a:blip r:embed="rId2" cstate="print"/>
          <a:srcRect/>
          <a:stretch>
            <a:fillRect/>
          </a:stretch>
        </p:blipFill>
        <p:spPr bwMode="auto">
          <a:xfrm>
            <a:off x="2590800" y="1219200"/>
            <a:ext cx="4292657" cy="5463381"/>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haroni" pitchFamily="2" charset="-79"/>
                <a:cs typeface="Aharoni" pitchFamily="2" charset="-79"/>
              </a:rPr>
              <a:t>Assignment 6</a:t>
            </a:r>
            <a:br>
              <a:rPr lang="en-US" dirty="0" smtClean="0">
                <a:latin typeface="Aharoni" pitchFamily="2" charset="-79"/>
                <a:cs typeface="Aharoni" pitchFamily="2" charset="-79"/>
              </a:rPr>
            </a:br>
            <a:r>
              <a:rPr lang="en-US" dirty="0" smtClean="0">
                <a:latin typeface="Aharoni" pitchFamily="2" charset="-79"/>
                <a:cs typeface="Aharoni" pitchFamily="2" charset="-79"/>
              </a:rPr>
              <a:t>College Essay</a:t>
            </a:r>
            <a:endParaRPr lang="en-US" dirty="0">
              <a:latin typeface="Aharoni" pitchFamily="2" charset="-79"/>
              <a:cs typeface="Aharoni" pitchFamily="2" charset="-79"/>
            </a:endParaRPr>
          </a:p>
        </p:txBody>
      </p:sp>
      <p:sp>
        <p:nvSpPr>
          <p:cNvPr id="3" name="Content Placeholder 2"/>
          <p:cNvSpPr>
            <a:spLocks noGrp="1"/>
          </p:cNvSpPr>
          <p:nvPr>
            <p:ph idx="1"/>
          </p:nvPr>
        </p:nvSpPr>
        <p:spPr/>
        <p:txBody>
          <a:bodyPr>
            <a:normAutofit/>
          </a:bodyPr>
          <a:lstStyle/>
          <a:p>
            <a:r>
              <a:rPr lang="en-US" dirty="0" smtClean="0"/>
              <a:t>Write a college essay</a:t>
            </a:r>
          </a:p>
          <a:p>
            <a:r>
              <a:rPr lang="en-US" dirty="0" smtClean="0"/>
              <a:t>From college or choice </a:t>
            </a:r>
          </a:p>
          <a:p>
            <a:r>
              <a:rPr lang="en-US" dirty="0" smtClean="0"/>
              <a:t>Common application</a:t>
            </a:r>
            <a:endParaRPr lang="en-US" dirty="0"/>
          </a:p>
        </p:txBody>
      </p:sp>
      <p:pic>
        <p:nvPicPr>
          <p:cNvPr id="9218" name="Picture 2" descr="Ohio State University text logo.svg">
            <a:hlinkClick r:id="rId2"/>
          </p:cNvPr>
          <p:cNvPicPr>
            <a:picLocks noChangeAspect="1" noChangeArrowheads="1"/>
          </p:cNvPicPr>
          <p:nvPr/>
        </p:nvPicPr>
        <p:blipFill>
          <a:blip r:embed="rId3" cstate="print"/>
          <a:srcRect/>
          <a:stretch>
            <a:fillRect/>
          </a:stretch>
        </p:blipFill>
        <p:spPr bwMode="auto">
          <a:xfrm>
            <a:off x="5105400" y="533400"/>
            <a:ext cx="3124200" cy="3145028"/>
          </a:xfrm>
          <a:prstGeom prst="rect">
            <a:avLst/>
          </a:prstGeom>
          <a:noFill/>
        </p:spPr>
      </p:pic>
      <p:pic>
        <p:nvPicPr>
          <p:cNvPr id="9220" name="Picture 4" descr="Miami Campus in the Fall"/>
          <p:cNvPicPr>
            <a:picLocks noChangeAspect="1" noChangeArrowheads="1"/>
          </p:cNvPicPr>
          <p:nvPr/>
        </p:nvPicPr>
        <p:blipFill>
          <a:blip r:embed="rId4" cstate="print"/>
          <a:srcRect/>
          <a:stretch>
            <a:fillRect/>
          </a:stretch>
        </p:blipFill>
        <p:spPr bwMode="auto">
          <a:xfrm>
            <a:off x="304800" y="3657600"/>
            <a:ext cx="3924300" cy="2228850"/>
          </a:xfrm>
          <a:prstGeom prst="rect">
            <a:avLst/>
          </a:prstGeom>
          <a:noFill/>
        </p:spPr>
      </p:pic>
      <p:pic>
        <p:nvPicPr>
          <p:cNvPr id="9224" name="Picture 8" descr="Common Application logo"/>
          <p:cNvPicPr>
            <a:picLocks noChangeAspect="1" noChangeArrowheads="1"/>
          </p:cNvPicPr>
          <p:nvPr/>
        </p:nvPicPr>
        <p:blipFill>
          <a:blip r:embed="rId5" cstate="print"/>
          <a:srcRect/>
          <a:stretch>
            <a:fillRect/>
          </a:stretch>
        </p:blipFill>
        <p:spPr bwMode="auto">
          <a:xfrm>
            <a:off x="4495800" y="3810000"/>
            <a:ext cx="4419601" cy="190500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normAutofit fontScale="90000"/>
          </a:bodyPr>
          <a:lstStyle/>
          <a:p>
            <a:r>
              <a:rPr lang="en-US" dirty="0" smtClean="0"/>
              <a:t>Publishing</a:t>
            </a:r>
            <a:br>
              <a:rPr lang="en-US" dirty="0" smtClean="0"/>
            </a:br>
            <a:r>
              <a:rPr lang="en-US" dirty="0" smtClean="0"/>
              <a:t> ---</a:t>
            </a:r>
            <a:r>
              <a:rPr lang="en-US" i="1" dirty="0" smtClean="0"/>
              <a:t>Teen Ink &amp; Voices Magazine</a:t>
            </a:r>
            <a:endParaRPr lang="en-US" i="1" dirty="0"/>
          </a:p>
        </p:txBody>
      </p:sp>
      <p:sp>
        <p:nvSpPr>
          <p:cNvPr id="3" name="Content Placeholder 2"/>
          <p:cNvSpPr>
            <a:spLocks noGrp="1"/>
          </p:cNvSpPr>
          <p:nvPr>
            <p:ph idx="1"/>
          </p:nvPr>
        </p:nvSpPr>
        <p:spPr>
          <a:xfrm>
            <a:off x="457200" y="1752600"/>
            <a:ext cx="7467600" cy="4373563"/>
          </a:xfrm>
        </p:spPr>
        <p:txBody>
          <a:bodyPr/>
          <a:lstStyle/>
          <a:p>
            <a:r>
              <a:rPr lang="en-US" sz="2400" dirty="0" smtClean="0"/>
              <a:t>	Teen Ink contest:  	</a:t>
            </a:r>
            <a:r>
              <a:rPr lang="en-US" sz="2400" u="sng" dirty="0" smtClean="0">
                <a:hlinkClick r:id="rId2"/>
              </a:rPr>
              <a:t>http://www.teenink.com/Contests</a:t>
            </a:r>
            <a:r>
              <a:rPr lang="en-US" sz="2400" dirty="0" smtClean="0"/>
              <a:t>  </a:t>
            </a:r>
          </a:p>
          <a:p>
            <a:r>
              <a:rPr lang="en-US" sz="2400" dirty="0" smtClean="0"/>
              <a:t>	Review requirements online</a:t>
            </a:r>
          </a:p>
          <a:p>
            <a:r>
              <a:rPr lang="en-US" sz="2400" dirty="0" smtClean="0"/>
              <a:t>	Choose between the fiction/nonfiction contests</a:t>
            </a:r>
          </a:p>
          <a:p>
            <a:r>
              <a:rPr lang="en-US" sz="2400" dirty="0" smtClean="0"/>
              <a:t>	Review the magazine to see models</a:t>
            </a:r>
          </a:p>
          <a:p>
            <a:r>
              <a:rPr lang="en-US" sz="2400" dirty="0" smtClean="0"/>
              <a:t>	Discuss deadline</a:t>
            </a:r>
          </a:p>
          <a:p>
            <a:r>
              <a:rPr lang="en-US" sz="2400" dirty="0" smtClean="0"/>
              <a:t>	Write for Teen Ink &amp; Voices Magazine </a:t>
            </a:r>
          </a:p>
          <a:p>
            <a:endParaRPr lang="en-US" dirty="0"/>
          </a:p>
        </p:txBody>
      </p:sp>
      <p:pic>
        <p:nvPicPr>
          <p:cNvPr id="60417" name="Picture 1" descr="Teen Ink Book Series">
            <a:hlinkClick r:id="rId3"/>
          </p:cNvPr>
          <p:cNvPicPr>
            <a:picLocks noChangeAspect="1" noChangeArrowheads="1"/>
          </p:cNvPicPr>
          <p:nvPr/>
        </p:nvPicPr>
        <p:blipFill>
          <a:blip r:embed="rId4" cstate="print"/>
          <a:srcRect/>
          <a:stretch>
            <a:fillRect/>
          </a:stretch>
        </p:blipFill>
        <p:spPr bwMode="auto">
          <a:xfrm>
            <a:off x="304800" y="4876800"/>
            <a:ext cx="4977114"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---Write a novel</a:t>
            </a:r>
            <a:endParaRPr lang="en-US" dirty="0"/>
          </a:p>
        </p:txBody>
      </p:sp>
      <p:sp>
        <p:nvSpPr>
          <p:cNvPr id="3" name="Content Placeholder 2"/>
          <p:cNvSpPr>
            <a:spLocks noGrp="1"/>
          </p:cNvSpPr>
          <p:nvPr>
            <p:ph idx="1"/>
          </p:nvPr>
        </p:nvSpPr>
        <p:spPr/>
        <p:txBody>
          <a:bodyPr/>
          <a:lstStyle/>
          <a:p>
            <a:r>
              <a:rPr lang="en-US" dirty="0" smtClean="0"/>
              <a:t>November</a:t>
            </a:r>
          </a:p>
          <a:p>
            <a:r>
              <a:rPr lang="en-US" dirty="0" smtClean="0"/>
              <a:t>Is</a:t>
            </a:r>
          </a:p>
          <a:p>
            <a:r>
              <a:rPr lang="en-US" dirty="0" smtClean="0"/>
              <a:t>National</a:t>
            </a:r>
          </a:p>
          <a:p>
            <a:r>
              <a:rPr lang="en-US" dirty="0" smtClean="0"/>
              <a:t>Novel</a:t>
            </a:r>
          </a:p>
          <a:p>
            <a:r>
              <a:rPr lang="en-US" dirty="0" smtClean="0"/>
              <a:t>Writing</a:t>
            </a:r>
          </a:p>
          <a:p>
            <a:r>
              <a:rPr lang="en-US" dirty="0" smtClean="0"/>
              <a:t>Month</a:t>
            </a:r>
          </a:p>
          <a:p>
            <a:r>
              <a:rPr lang="en-US" dirty="0" smtClean="0">
                <a:sym typeface="Wingdings" pitchFamily="2" charset="2"/>
              </a:rPr>
              <a:t></a:t>
            </a:r>
            <a:endParaRPr lang="en-US" dirty="0"/>
          </a:p>
        </p:txBody>
      </p:sp>
      <p:pic>
        <p:nvPicPr>
          <p:cNvPr id="61442" name="Picture 2" descr="NaNoWriMo Logo">
            <a:hlinkClick r:id="rId2"/>
          </p:cNvPr>
          <p:cNvPicPr>
            <a:picLocks noChangeAspect="1" noChangeArrowheads="1"/>
          </p:cNvPicPr>
          <p:nvPr/>
        </p:nvPicPr>
        <p:blipFill>
          <a:blip r:embed="rId3" cstate="print"/>
          <a:srcRect/>
          <a:stretch>
            <a:fillRect/>
          </a:stretch>
        </p:blipFill>
        <p:spPr bwMode="auto">
          <a:xfrm>
            <a:off x="3886200" y="1447800"/>
            <a:ext cx="3810000" cy="4393514"/>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2057400"/>
          </a:xfrm>
        </p:spPr>
        <p:txBody>
          <a:bodyPr>
            <a:normAutofit/>
          </a:bodyPr>
          <a:lstStyle/>
          <a:p>
            <a:r>
              <a:rPr lang="en-US" dirty="0" smtClean="0">
                <a:latin typeface="Batang" pitchFamily="18" charset="-127"/>
                <a:ea typeface="Batang" pitchFamily="18" charset="-127"/>
              </a:rPr>
              <a:t>Scholastics Writing Contest</a:t>
            </a:r>
            <a:r>
              <a:rPr lang="en-US" dirty="0" smtClean="0"/>
              <a:t>: </a:t>
            </a:r>
            <a:br>
              <a:rPr lang="en-US" dirty="0" smtClean="0"/>
            </a:br>
            <a:r>
              <a:rPr lang="en-US" sz="2200" dirty="0" smtClean="0"/>
              <a:t>Veteran students will </a:t>
            </a:r>
            <a:r>
              <a:rPr lang="en-US" sz="2200" smtClean="0"/>
              <a:t>be invited </a:t>
            </a:r>
            <a:r>
              <a:rPr lang="en-US" sz="2200" dirty="0" smtClean="0"/>
              <a:t>to write </a:t>
            </a:r>
            <a:r>
              <a:rPr lang="en-US" sz="2200" smtClean="0"/>
              <a:t>individual or portfolio </a:t>
            </a:r>
            <a:r>
              <a:rPr lang="en-US" sz="2200" dirty="0" smtClean="0"/>
              <a:t>work.  Due in </a:t>
            </a:r>
            <a:r>
              <a:rPr lang="en-US" sz="1800" dirty="0" smtClean="0"/>
              <a:t>December</a:t>
            </a:r>
            <a:endParaRPr lang="en-US" sz="1800" dirty="0"/>
          </a:p>
        </p:txBody>
      </p:sp>
      <p:sp>
        <p:nvSpPr>
          <p:cNvPr id="3" name="Content Placeholder 2"/>
          <p:cNvSpPr>
            <a:spLocks noGrp="1"/>
          </p:cNvSpPr>
          <p:nvPr>
            <p:ph idx="1"/>
          </p:nvPr>
        </p:nvSpPr>
        <p:spPr>
          <a:xfrm>
            <a:off x="152400" y="2133600"/>
            <a:ext cx="7467600" cy="4221163"/>
          </a:xfrm>
        </p:spPr>
        <p:txBody>
          <a:bodyPr>
            <a:normAutofit lnSpcReduction="1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hlinkClick r:id="rId2"/>
              </a:rPr>
              <a:t>http://www.artandwriting.org/about-us/</a:t>
            </a:r>
            <a:endParaRPr lang="en-US" dirty="0" smtClean="0"/>
          </a:p>
          <a:p>
            <a:endParaRPr lang="en-US" dirty="0"/>
          </a:p>
        </p:txBody>
      </p:sp>
      <p:pic>
        <p:nvPicPr>
          <p:cNvPr id="4" name="Picture 3" descr="scholastic poets.jpg"/>
          <p:cNvPicPr>
            <a:picLocks noChangeAspect="1"/>
          </p:cNvPicPr>
          <p:nvPr/>
        </p:nvPicPr>
        <p:blipFill>
          <a:blip r:embed="rId3" cstate="print"/>
          <a:stretch>
            <a:fillRect/>
          </a:stretch>
        </p:blipFill>
        <p:spPr>
          <a:xfrm>
            <a:off x="4724400" y="2133600"/>
            <a:ext cx="4419600" cy="2743200"/>
          </a:xfrm>
          <a:prstGeom prst="rect">
            <a:avLst/>
          </a:prstGeom>
        </p:spPr>
      </p:pic>
      <p:pic>
        <p:nvPicPr>
          <p:cNvPr id="5" name="Picture 4" descr="scholastic and news.jpg"/>
          <p:cNvPicPr>
            <a:picLocks noChangeAspect="1"/>
          </p:cNvPicPr>
          <p:nvPr/>
        </p:nvPicPr>
        <p:blipFill>
          <a:blip r:embed="rId4" cstate="print"/>
          <a:stretch>
            <a:fillRect/>
          </a:stretch>
        </p:blipFill>
        <p:spPr>
          <a:xfrm>
            <a:off x="152400" y="2209800"/>
            <a:ext cx="4419600" cy="27432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Fieldtrips:</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Lake Erie Ink---workshops/open mic</a:t>
            </a:r>
          </a:p>
          <a:p>
            <a:r>
              <a:rPr lang="en-US" dirty="0" smtClean="0"/>
              <a:t>Open Mic Night at MHS </a:t>
            </a:r>
            <a:endParaRPr lang="en-US" dirty="0"/>
          </a:p>
          <a:p>
            <a:r>
              <a:rPr lang="en-US" dirty="0" smtClean="0"/>
              <a:t>Lakeland Literary Festival---Creative Writing Workshops</a:t>
            </a:r>
          </a:p>
          <a:p>
            <a:r>
              <a:rPr lang="en-US" dirty="0" smtClean="0"/>
              <a:t>---KSU—The Wick Poetry Center</a:t>
            </a:r>
          </a:p>
          <a:p>
            <a:pPr lvl="2"/>
            <a:r>
              <a:rPr lang="en-US" dirty="0" smtClean="0"/>
              <a:t>Write poems</a:t>
            </a:r>
          </a:p>
          <a:p>
            <a:pPr lvl="2"/>
            <a:r>
              <a:rPr lang="en-US" dirty="0" smtClean="0"/>
              <a:t>Speak with other poets</a:t>
            </a:r>
          </a:p>
          <a:p>
            <a:pPr lvl="2"/>
            <a:r>
              <a:rPr lang="en-US" dirty="0" smtClean="0"/>
              <a:t>Learn new writing strategies</a:t>
            </a:r>
          </a:p>
          <a:p>
            <a:pPr lvl="2"/>
            <a:r>
              <a:rPr lang="en-US" dirty="0" smtClean="0"/>
              <a:t>Meet and greet visiting poets</a:t>
            </a:r>
          </a:p>
        </p:txBody>
      </p:sp>
      <p:pic>
        <p:nvPicPr>
          <p:cNvPr id="4" name="Picture 3"/>
          <p:cNvPicPr>
            <a:picLocks noChangeAspect="1"/>
          </p:cNvPicPr>
          <p:nvPr/>
        </p:nvPicPr>
        <p:blipFill>
          <a:blip r:embed="rId2"/>
          <a:stretch>
            <a:fillRect/>
          </a:stretch>
        </p:blipFill>
        <p:spPr>
          <a:xfrm>
            <a:off x="4648200" y="310356"/>
            <a:ext cx="2286000" cy="107156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1015893"/>
            <a:ext cx="1885950" cy="28575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0829" y="4114800"/>
            <a:ext cx="2341721" cy="2514600"/>
          </a:xfrm>
          <a:prstGeom prst="rect">
            <a:avLst/>
          </a:prstGeom>
        </p:spPr>
      </p:pic>
    </p:spTree>
    <p:extLst>
      <p:ext uri="{BB962C8B-B14F-4D97-AF65-F5344CB8AC3E}">
        <p14:creationId xmlns:p14="http://schemas.microsoft.com/office/powerpoint/2010/main" val="165806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467600" cy="838200"/>
          </a:xfrm>
        </p:spPr>
        <p:txBody>
          <a:bodyPr>
            <a:normAutofit/>
          </a:bodyPr>
          <a:lstStyle/>
          <a:p>
            <a:pPr algn="ctr"/>
            <a:r>
              <a:rPr lang="en-US" dirty="0" smtClean="0">
                <a:solidFill>
                  <a:srgbClr val="FFFF00"/>
                </a:solidFill>
              </a:rPr>
              <a:t>Signing Day</a:t>
            </a:r>
            <a:endParaRPr lang="en-US" dirty="0">
              <a:solidFill>
                <a:srgbClr val="FFFF00"/>
              </a:solidFill>
            </a:endParaRPr>
          </a:p>
        </p:txBody>
      </p:sp>
      <p:pic>
        <p:nvPicPr>
          <p:cNvPr id="32770" name="Picture 2" descr="http://media-cache-ec0.pinimg.com/736x/9a/d7/40/9ad740e925481383871b1f658ee52761.jpg"/>
          <p:cNvPicPr>
            <a:picLocks noChangeAspect="1" noChangeArrowheads="1"/>
          </p:cNvPicPr>
          <p:nvPr/>
        </p:nvPicPr>
        <p:blipFill>
          <a:blip r:embed="rId2" cstate="print"/>
          <a:srcRect/>
          <a:stretch>
            <a:fillRect/>
          </a:stretch>
        </p:blipFill>
        <p:spPr bwMode="auto">
          <a:xfrm>
            <a:off x="304800" y="1219200"/>
            <a:ext cx="3581400" cy="5372100"/>
          </a:xfrm>
          <a:prstGeom prst="rect">
            <a:avLst/>
          </a:prstGeom>
          <a:noFill/>
        </p:spPr>
      </p:pic>
      <p:pic>
        <p:nvPicPr>
          <p:cNvPr id="32772" name="Picture 4" descr="http://media-cache-ak0.pinimg.com/736x/21/1d/20/211d20d8c1d16ec50a973e77c1e1cffc.jpg"/>
          <p:cNvPicPr>
            <a:picLocks noChangeAspect="1" noChangeArrowheads="1"/>
          </p:cNvPicPr>
          <p:nvPr/>
        </p:nvPicPr>
        <p:blipFill>
          <a:blip r:embed="rId3" cstate="print"/>
          <a:srcRect/>
          <a:stretch>
            <a:fillRect/>
          </a:stretch>
        </p:blipFill>
        <p:spPr bwMode="auto">
          <a:xfrm>
            <a:off x="4800599" y="1295400"/>
            <a:ext cx="3530673" cy="5292229"/>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Welcome parents</a:t>
            </a:r>
            <a:endParaRPr lang="en-US" dirty="0"/>
          </a:p>
        </p:txBody>
      </p:sp>
      <p:sp>
        <p:nvSpPr>
          <p:cNvPr id="2" name="Title 1"/>
          <p:cNvSpPr>
            <a:spLocks noGrp="1"/>
          </p:cNvSpPr>
          <p:nvPr>
            <p:ph type="ctrTitle"/>
          </p:nvPr>
        </p:nvSpPr>
        <p:spPr>
          <a:xfrm>
            <a:off x="-152400" y="0"/>
            <a:ext cx="9296400" cy="761999"/>
          </a:xfrm>
        </p:spPr>
        <p:txBody>
          <a:bodyPr>
            <a:normAutofit fontScale="90000"/>
          </a:bodyPr>
          <a:lstStyle/>
          <a:p>
            <a:pPr algn="ctr"/>
            <a:r>
              <a:rPr lang="en-US" dirty="0" smtClean="0"/>
              <a:t>Writers write about themselves</a:t>
            </a:r>
            <a:endParaRPr lang="en-US" dirty="0"/>
          </a:p>
        </p:txBody>
      </p:sp>
      <p:pic>
        <p:nvPicPr>
          <p:cNvPr id="10" name="il_fi" descr="http://www.ineedmotivation.com/blog/wp-content/uploads/2008/10/md68what-lies-behind-us-ralph-waldo-emerson-posters.jpg"/>
          <p:cNvPicPr>
            <a:picLocks noChangeAspect="1" noChangeArrowheads="1"/>
          </p:cNvPicPr>
          <p:nvPr/>
        </p:nvPicPr>
        <p:blipFill>
          <a:blip r:embed="rId2" cstate="print"/>
          <a:srcRect/>
          <a:stretch>
            <a:fillRect/>
          </a:stretch>
        </p:blipFill>
        <p:spPr bwMode="auto">
          <a:xfrm>
            <a:off x="2209800" y="1524000"/>
            <a:ext cx="4850581" cy="4511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you here?</a:t>
            </a:r>
            <a:endParaRPr lang="en-US" dirty="0"/>
          </a:p>
        </p:txBody>
      </p:sp>
      <p:pic>
        <p:nvPicPr>
          <p:cNvPr id="34818" name="Picture 2" descr="http://media-cache-ec0.pinimg.com/736x/3f/ef/ef/3fefef91a2d83051cd1fba14b8047a9b.jpg"/>
          <p:cNvPicPr>
            <a:picLocks noChangeAspect="1" noChangeArrowheads="1"/>
          </p:cNvPicPr>
          <p:nvPr/>
        </p:nvPicPr>
        <p:blipFill>
          <a:blip r:embed="rId2" cstate="print"/>
          <a:srcRect/>
          <a:stretch>
            <a:fillRect/>
          </a:stretch>
        </p:blipFill>
        <p:spPr bwMode="auto">
          <a:xfrm>
            <a:off x="914400" y="1600200"/>
            <a:ext cx="6667500" cy="441007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6400800" cy="838200"/>
          </a:xfrm>
        </p:spPr>
        <p:txBody>
          <a:bodyPr/>
          <a:lstStyle/>
          <a:p>
            <a:pPr algn="ctr"/>
            <a:r>
              <a:rPr lang="en-US" dirty="0" smtClean="0">
                <a:solidFill>
                  <a:srgbClr val="92D050"/>
                </a:solidFill>
              </a:rPr>
              <a:t>Helpful Hints for Success</a:t>
            </a:r>
            <a:endParaRPr lang="en-US" dirty="0">
              <a:solidFill>
                <a:srgbClr val="92D050"/>
              </a:solidFill>
            </a:endParaRPr>
          </a:p>
        </p:txBody>
      </p:sp>
      <p:sp>
        <p:nvSpPr>
          <p:cNvPr id="3" name="Content Placeholder 2"/>
          <p:cNvSpPr>
            <a:spLocks noGrp="1"/>
          </p:cNvSpPr>
          <p:nvPr>
            <p:ph idx="1"/>
          </p:nvPr>
        </p:nvSpPr>
        <p:spPr>
          <a:xfrm>
            <a:off x="609600" y="2971800"/>
            <a:ext cx="7696200" cy="3657600"/>
          </a:xfrm>
        </p:spPr>
        <p:txBody>
          <a:bodyPr>
            <a:normAutofit fontScale="70000" lnSpcReduction="20000"/>
          </a:bodyPr>
          <a:lstStyle/>
          <a:p>
            <a:r>
              <a:rPr lang="en-US" dirty="0" smtClean="0">
                <a:solidFill>
                  <a:srgbClr val="FFFF00"/>
                </a:solidFill>
              </a:rPr>
              <a:t>Check Infinite Campus— a grade will be recorded and a “explanation” of the assignment grade will be listed</a:t>
            </a:r>
          </a:p>
          <a:p>
            <a:r>
              <a:rPr lang="en-US" dirty="0" smtClean="0">
                <a:solidFill>
                  <a:srgbClr val="FFFF00"/>
                </a:solidFill>
              </a:rPr>
              <a:t>Late work is not accepted so help students with time management skills</a:t>
            </a:r>
          </a:p>
          <a:p>
            <a:r>
              <a:rPr lang="en-US" dirty="0" smtClean="0">
                <a:solidFill>
                  <a:srgbClr val="FFFF00"/>
                </a:solidFill>
              </a:rPr>
              <a:t>Encourage your student to make a conference with me</a:t>
            </a:r>
          </a:p>
          <a:p>
            <a:r>
              <a:rPr lang="en-US" dirty="0" smtClean="0">
                <a:solidFill>
                  <a:srgbClr val="FFFF00"/>
                </a:solidFill>
              </a:rPr>
              <a:t>Ask for help---help students be proactive about their academic career.  Even if you coach them on what to say, have them practice the face-to-face communication.  It will really empower them.  </a:t>
            </a:r>
          </a:p>
          <a:p>
            <a:r>
              <a:rPr lang="en-US" dirty="0" smtClean="0">
                <a:solidFill>
                  <a:srgbClr val="FFFF00"/>
                </a:solidFill>
              </a:rPr>
              <a:t>Call me or email me; kbeery@mayfieldschools.org</a:t>
            </a:r>
          </a:p>
          <a:p>
            <a:r>
              <a:rPr lang="en-US" dirty="0" smtClean="0">
                <a:solidFill>
                  <a:srgbClr val="FFFF00"/>
                </a:solidFill>
              </a:rPr>
              <a:t>440-995-6954</a:t>
            </a:r>
          </a:p>
          <a:p>
            <a:r>
              <a:rPr lang="en-US" dirty="0" smtClean="0">
                <a:solidFill>
                  <a:srgbClr val="FFFF00"/>
                </a:solidFill>
              </a:rPr>
              <a:t>I am available for extra help during 3</a:t>
            </a:r>
            <a:r>
              <a:rPr lang="en-US" baseline="30000" dirty="0" smtClean="0">
                <a:solidFill>
                  <a:srgbClr val="FFFF00"/>
                </a:solidFill>
              </a:rPr>
              <a:t>rd</a:t>
            </a:r>
            <a:r>
              <a:rPr lang="en-US" dirty="0" smtClean="0">
                <a:solidFill>
                  <a:srgbClr val="FFFF00"/>
                </a:solidFill>
              </a:rPr>
              <a:t> period or by appt.</a:t>
            </a:r>
          </a:p>
        </p:txBody>
      </p:sp>
      <p:pic>
        <p:nvPicPr>
          <p:cNvPr id="7" name="Picture 2" descr="http://ts3.mm.bing.net/th?id=H.4628081792518458&amp;pid=1.7&amp;w=157&amp;h=178&amp;c=7&amp;rs=1&amp;url=http%3a%2f%2fwww.sodahead.com%2fliving%2fwhat-i-want-in-this-world%2fquestion-1529315%2f"/>
          <p:cNvPicPr>
            <a:picLocks noChangeAspect="1" noChangeArrowheads="1"/>
          </p:cNvPicPr>
          <p:nvPr/>
        </p:nvPicPr>
        <p:blipFill>
          <a:blip r:embed="rId2" cstate="print"/>
          <a:srcRect/>
          <a:stretch>
            <a:fillRect/>
          </a:stretch>
        </p:blipFill>
        <p:spPr bwMode="auto">
          <a:xfrm>
            <a:off x="3124200" y="1106765"/>
            <a:ext cx="1495425" cy="1695451"/>
          </a:xfrm>
          <a:prstGeom prst="rect">
            <a:avLst/>
          </a:prstGeom>
          <a:noFill/>
        </p:spPr>
      </p:pic>
      <p:pic>
        <p:nvPicPr>
          <p:cNvPr id="8" name="Picture 2" descr="http://ts3.mm.bing.net/th?id=H.4628081792518458&amp;pid=1.7&amp;w=157&amp;h=178&amp;c=7&amp;rs=1&amp;url=http%3a%2f%2fwww.sodahead.com%2fliving%2fwhat-i-want-in-this-world%2fquestion-1529315%2f"/>
          <p:cNvPicPr>
            <a:picLocks noChangeAspect="1" noChangeArrowheads="1"/>
          </p:cNvPicPr>
          <p:nvPr/>
        </p:nvPicPr>
        <p:blipFill>
          <a:blip r:embed="rId2" cstate="print"/>
          <a:srcRect/>
          <a:stretch>
            <a:fillRect/>
          </a:stretch>
        </p:blipFill>
        <p:spPr bwMode="auto">
          <a:xfrm>
            <a:off x="4943524" y="1144473"/>
            <a:ext cx="1495425" cy="1695451"/>
          </a:xfrm>
          <a:prstGeom prst="rect">
            <a:avLst/>
          </a:prstGeom>
          <a:noFill/>
        </p:spPr>
      </p:pic>
      <p:pic>
        <p:nvPicPr>
          <p:cNvPr id="9" name="Picture 2" descr="http://ts3.mm.bing.net/th?id=H.4628081792518458&amp;pid=1.7&amp;w=157&amp;h=178&amp;c=7&amp;rs=1&amp;url=http%3a%2f%2fwww.sodahead.com%2fliving%2fwhat-i-want-in-this-world%2fquestion-1529315%2f"/>
          <p:cNvPicPr>
            <a:picLocks noChangeAspect="1" noChangeArrowheads="1"/>
          </p:cNvPicPr>
          <p:nvPr/>
        </p:nvPicPr>
        <p:blipFill>
          <a:blip r:embed="rId2" cstate="print"/>
          <a:srcRect/>
          <a:stretch>
            <a:fillRect/>
          </a:stretch>
        </p:blipFill>
        <p:spPr bwMode="auto">
          <a:xfrm>
            <a:off x="1285875" y="1077011"/>
            <a:ext cx="1495425" cy="1695451"/>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Assignment 1</a:t>
            </a:r>
            <a:br>
              <a:rPr lang="en-US" dirty="0" smtClean="0"/>
            </a:br>
            <a:r>
              <a:rPr lang="en-US" dirty="0" smtClean="0">
                <a:latin typeface="Amienne" pitchFamily="82" charset="0"/>
              </a:rPr>
              <a:t>Letter Writing</a:t>
            </a:r>
            <a:endParaRPr lang="en-US" dirty="0">
              <a:latin typeface="Amienne" pitchFamily="82" charset="0"/>
            </a:endParaRPr>
          </a:p>
        </p:txBody>
      </p:sp>
      <p:sp>
        <p:nvSpPr>
          <p:cNvPr id="3" name="Content Placeholder 2"/>
          <p:cNvSpPr>
            <a:spLocks noGrp="1"/>
          </p:cNvSpPr>
          <p:nvPr>
            <p:ph idx="1"/>
          </p:nvPr>
        </p:nvSpPr>
        <p:spPr/>
        <p:txBody>
          <a:bodyPr>
            <a:normAutofit fontScale="77500" lnSpcReduction="20000"/>
          </a:bodyPr>
          <a:lstStyle/>
          <a:p>
            <a:r>
              <a:rPr lang="en-US" dirty="0" smtClean="0"/>
              <a:t>Letter writing is an intimate </a:t>
            </a:r>
          </a:p>
          <a:p>
            <a:pPr>
              <a:buNone/>
            </a:pPr>
            <a:r>
              <a:rPr lang="en-US" dirty="0"/>
              <a:t> </a:t>
            </a:r>
            <a:r>
              <a:rPr lang="en-US" dirty="0" smtClean="0"/>
              <a:t>lost art in our society.</a:t>
            </a:r>
          </a:p>
          <a:p>
            <a:r>
              <a:rPr lang="en-US" dirty="0" smtClean="0"/>
              <a:t> It is an informal and</a:t>
            </a:r>
          </a:p>
          <a:p>
            <a:pPr>
              <a:buNone/>
            </a:pPr>
            <a:r>
              <a:rPr lang="en-US" dirty="0"/>
              <a:t>i</a:t>
            </a:r>
            <a:r>
              <a:rPr lang="en-US" dirty="0" smtClean="0"/>
              <a:t>nformational piece of writing</a:t>
            </a:r>
          </a:p>
          <a:p>
            <a:pPr>
              <a:buNone/>
            </a:pPr>
            <a:r>
              <a:rPr lang="en-US" dirty="0"/>
              <a:t>t</a:t>
            </a:r>
            <a:r>
              <a:rPr lang="en-US" dirty="0" smtClean="0"/>
              <a:t>hat we will rediscover.  </a:t>
            </a:r>
          </a:p>
          <a:p>
            <a:pPr>
              <a:buNone/>
            </a:pPr>
            <a:r>
              <a:rPr lang="en-US" dirty="0" smtClean="0"/>
              <a:t>Please write 3 handwritten</a:t>
            </a:r>
          </a:p>
          <a:p>
            <a:pPr>
              <a:buNone/>
            </a:pPr>
            <a:r>
              <a:rPr lang="en-US" dirty="0" smtClean="0"/>
              <a:t> letters to:</a:t>
            </a:r>
          </a:p>
          <a:p>
            <a:pPr marL="550926" indent="-514350">
              <a:buAutoNum type="arabicPeriod"/>
            </a:pPr>
            <a:r>
              <a:rPr lang="en-US" dirty="0" smtClean="0"/>
              <a:t>A friend at MHS</a:t>
            </a:r>
          </a:p>
          <a:p>
            <a:pPr marL="550926" indent="-514350">
              <a:buAutoNum type="arabicPeriod"/>
            </a:pPr>
            <a:r>
              <a:rPr lang="en-US" dirty="0" smtClean="0"/>
              <a:t>A teacher at MHS</a:t>
            </a:r>
          </a:p>
          <a:p>
            <a:pPr marL="550926" indent="-514350">
              <a:buAutoNum type="arabicPeriod"/>
            </a:pPr>
            <a:r>
              <a:rPr lang="en-US" dirty="0" smtClean="0"/>
              <a:t>A person of your choice at MHS </a:t>
            </a:r>
          </a:p>
          <a:p>
            <a:pPr marL="550926" indent="-514350">
              <a:buNone/>
            </a:pPr>
            <a:r>
              <a:rPr lang="en-US" dirty="0" smtClean="0"/>
              <a:t>      (counselor, coach, band director, lunch aid, principal, tutor, mentor, secretary, custodian, etc…</a:t>
            </a:r>
            <a:endParaRPr lang="en-US" dirty="0"/>
          </a:p>
        </p:txBody>
      </p:sp>
      <p:pic>
        <p:nvPicPr>
          <p:cNvPr id="12290" name="Picture 2" descr="http://www.mayfieldschools.org/userfiles/1237/Classes/14132/full/Anne%20Shvets%2010'.jpg"/>
          <p:cNvPicPr>
            <a:picLocks noChangeAspect="1" noChangeArrowheads="1"/>
          </p:cNvPicPr>
          <p:nvPr/>
        </p:nvPicPr>
        <p:blipFill>
          <a:blip r:embed="rId2" cstate="print"/>
          <a:srcRect/>
          <a:stretch>
            <a:fillRect/>
          </a:stretch>
        </p:blipFill>
        <p:spPr bwMode="auto">
          <a:xfrm>
            <a:off x="5562600" y="914400"/>
            <a:ext cx="2895600" cy="420827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906962"/>
          </a:xfrm>
        </p:spPr>
        <p:txBody>
          <a:bodyPr>
            <a:normAutofit/>
          </a:bodyPr>
          <a:lstStyle/>
          <a:p>
            <a:r>
              <a:rPr lang="en-US" dirty="0" smtClean="0"/>
              <a:t>What do you </a:t>
            </a:r>
            <a:br>
              <a:rPr lang="en-US" dirty="0" smtClean="0"/>
            </a:br>
            <a:r>
              <a:rPr lang="en-US" dirty="0" smtClean="0"/>
              <a:t>hope to gain </a:t>
            </a:r>
            <a:br>
              <a:rPr lang="en-US" dirty="0" smtClean="0"/>
            </a:br>
            <a:r>
              <a:rPr lang="en-US" dirty="0" smtClean="0"/>
              <a:t>from this </a:t>
            </a:r>
            <a:br>
              <a:rPr lang="en-US" dirty="0" smtClean="0"/>
            </a:br>
            <a:r>
              <a:rPr lang="en-US" dirty="0" smtClean="0"/>
              <a:t>community?</a:t>
            </a:r>
            <a:endParaRPr lang="en-US" dirty="0"/>
          </a:p>
        </p:txBody>
      </p:sp>
      <p:pic>
        <p:nvPicPr>
          <p:cNvPr id="33794" name="Picture 2" descr="http://media-cache-ak0.pinimg.com/736x/d3/65/3f/d3653f5e9b889268ddef8e6a071ae67f.jpg"/>
          <p:cNvPicPr>
            <a:picLocks noChangeAspect="1" noChangeArrowheads="1"/>
          </p:cNvPicPr>
          <p:nvPr/>
        </p:nvPicPr>
        <p:blipFill>
          <a:blip r:embed="rId2" cstate="print"/>
          <a:srcRect/>
          <a:stretch>
            <a:fillRect/>
          </a:stretch>
        </p:blipFill>
        <p:spPr bwMode="auto">
          <a:xfrm>
            <a:off x="4724400" y="304800"/>
            <a:ext cx="4038600" cy="609600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059362"/>
          </a:xfrm>
        </p:spPr>
        <p:txBody>
          <a:bodyPr>
            <a:normAutofit/>
          </a:bodyPr>
          <a:lstStyle/>
          <a:p>
            <a:r>
              <a:rPr lang="en-US" dirty="0" smtClean="0"/>
              <a:t>How will you</a:t>
            </a:r>
            <a:br>
              <a:rPr lang="en-US" dirty="0" smtClean="0"/>
            </a:br>
            <a:r>
              <a:rPr lang="en-US" dirty="0" smtClean="0"/>
              <a:t> challenge </a:t>
            </a:r>
            <a:br>
              <a:rPr lang="en-US" dirty="0" smtClean="0"/>
            </a:br>
            <a:r>
              <a:rPr lang="en-US" dirty="0" smtClean="0"/>
              <a:t>yourself?</a:t>
            </a:r>
            <a:endParaRPr lang="en-US" dirty="0"/>
          </a:p>
        </p:txBody>
      </p:sp>
      <p:pic>
        <p:nvPicPr>
          <p:cNvPr id="35842" name="Picture 2" descr="http://media-cache-ak0.pinimg.com/736x/53/2d/7b/532d7be89449168d30520912e4184c4d.jpg"/>
          <p:cNvPicPr>
            <a:picLocks noChangeAspect="1" noChangeArrowheads="1"/>
          </p:cNvPicPr>
          <p:nvPr/>
        </p:nvPicPr>
        <p:blipFill>
          <a:blip r:embed="rId2" cstate="print"/>
          <a:srcRect/>
          <a:stretch>
            <a:fillRect/>
          </a:stretch>
        </p:blipFill>
        <p:spPr bwMode="auto">
          <a:xfrm>
            <a:off x="4191000" y="304800"/>
            <a:ext cx="4076700" cy="609600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124200" cy="5973762"/>
          </a:xfrm>
        </p:spPr>
        <p:txBody>
          <a:bodyPr>
            <a:normAutofit/>
          </a:bodyPr>
          <a:lstStyle/>
          <a:p>
            <a:r>
              <a:rPr lang="en-US" dirty="0" smtClean="0"/>
              <a:t>Will you listen to the voices before you or will you blazon a new trail?</a:t>
            </a:r>
            <a:endParaRPr lang="en-US" dirty="0"/>
          </a:p>
        </p:txBody>
      </p:sp>
      <p:pic>
        <p:nvPicPr>
          <p:cNvPr id="36866" name="Picture 2" descr="http://ts1.mm.bing.net/th?&amp;id=HN.608042128130966436&amp;w=300&amp;h=300&amp;c=0&amp;pid=1.9&amp;rs=0&amp;p=0&amp;url=http%3A%2F%2Fizismile.com%2F2012%2F08%2F16%2Ffamous_writers_give_essential_writing_tips_26_pics-5.html"/>
          <p:cNvPicPr>
            <a:picLocks noChangeAspect="1" noChangeArrowheads="1"/>
          </p:cNvPicPr>
          <p:nvPr/>
        </p:nvPicPr>
        <p:blipFill>
          <a:blip r:embed="rId2" cstate="print"/>
          <a:srcRect/>
          <a:stretch>
            <a:fillRect/>
          </a:stretch>
        </p:blipFill>
        <p:spPr bwMode="auto">
          <a:xfrm>
            <a:off x="3962400" y="2895600"/>
            <a:ext cx="5181600" cy="3454400"/>
          </a:xfrm>
          <a:prstGeom prst="rect">
            <a:avLst/>
          </a:prstGeom>
          <a:noFill/>
        </p:spPr>
      </p:pic>
      <p:pic>
        <p:nvPicPr>
          <p:cNvPr id="36868" name="Picture 4" descr="http://ts1.mm.bing.net/th?id=HN.608014769187916930&amp;w=260&amp;h=164&amp;c=7&amp;rs=1&amp;url=http%3a%2f%2fflavorwire.com%2f343207%2f13-famous-writers-on-overcoming-writers-block&amp;pid=1.7"/>
          <p:cNvPicPr>
            <a:picLocks noChangeAspect="1" noChangeArrowheads="1"/>
          </p:cNvPicPr>
          <p:nvPr/>
        </p:nvPicPr>
        <p:blipFill>
          <a:blip r:embed="rId3" cstate="print"/>
          <a:srcRect/>
          <a:stretch>
            <a:fillRect/>
          </a:stretch>
        </p:blipFill>
        <p:spPr bwMode="auto">
          <a:xfrm>
            <a:off x="2895600" y="0"/>
            <a:ext cx="2476500" cy="1562100"/>
          </a:xfrm>
          <a:prstGeom prst="rect">
            <a:avLst/>
          </a:prstGeom>
          <a:noFill/>
        </p:spPr>
      </p:pic>
      <p:pic>
        <p:nvPicPr>
          <p:cNvPr id="36870" name="Picture 6" descr="http://ts1.mm.bing.net/th?&amp;id=HN.608054574936556871&amp;w=300&amp;h=300&amp;c=0&amp;pid=1.9&amp;rs=0&amp;p=0&amp;url=http%3A%2F%2Fwww.noahjdchinnbooks.com%2F2012%2F08%2F16%2Fennui-is-a-bitch%2F"/>
          <p:cNvPicPr>
            <a:picLocks noChangeAspect="1" noChangeArrowheads="1"/>
          </p:cNvPicPr>
          <p:nvPr/>
        </p:nvPicPr>
        <p:blipFill>
          <a:blip r:embed="rId4" cstate="print"/>
          <a:srcRect/>
          <a:stretch>
            <a:fillRect/>
          </a:stretch>
        </p:blipFill>
        <p:spPr bwMode="auto">
          <a:xfrm>
            <a:off x="6286500" y="0"/>
            <a:ext cx="2857500" cy="2857500"/>
          </a:xfrm>
          <a:prstGeom prst="rect">
            <a:avLst/>
          </a:prstGeom>
          <a:noFill/>
        </p:spPr>
      </p:pic>
      <p:pic>
        <p:nvPicPr>
          <p:cNvPr id="36872" name="Picture 8" descr="http://ts2.mm.bing.net/th?id=HN.608006750482467357&amp;w=140&amp;h=185&amp;c=7&amp;rs=1&amp;url=http%3a%2f%2fnameberry.com%2fblog%2f12-wonderful-women-writers-names&amp;pid=1.7"/>
          <p:cNvPicPr>
            <a:picLocks noChangeAspect="1" noChangeArrowheads="1"/>
          </p:cNvPicPr>
          <p:nvPr/>
        </p:nvPicPr>
        <p:blipFill>
          <a:blip r:embed="rId5" cstate="print"/>
          <a:srcRect/>
          <a:stretch>
            <a:fillRect/>
          </a:stretch>
        </p:blipFill>
        <p:spPr bwMode="auto">
          <a:xfrm>
            <a:off x="4953000" y="1143000"/>
            <a:ext cx="1333500" cy="176212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reading </a:t>
            </a:r>
            <a:endParaRPr lang="en-US" dirty="0"/>
          </a:p>
        </p:txBody>
      </p:sp>
      <p:sp>
        <p:nvSpPr>
          <p:cNvPr id="3" name="Content Placeholder 2"/>
          <p:cNvSpPr>
            <a:spLocks noGrp="1"/>
          </p:cNvSpPr>
          <p:nvPr>
            <p:ph idx="1"/>
          </p:nvPr>
        </p:nvSpPr>
        <p:spPr>
          <a:xfrm>
            <a:off x="457200" y="1905000"/>
            <a:ext cx="8229600" cy="4800600"/>
          </a:xfrm>
        </p:spPr>
        <p:txBody>
          <a:bodyPr>
            <a:normAutofit fontScale="92500"/>
          </a:bodyPr>
          <a:lstStyle/>
          <a:p>
            <a:endParaRPr lang="en-US" sz="2800" dirty="0" smtClean="0"/>
          </a:p>
          <a:p>
            <a:endParaRPr lang="en-US" sz="2800" dirty="0" smtClean="0"/>
          </a:p>
          <a:p>
            <a:endParaRPr lang="en-US" sz="2800" dirty="0" smtClean="0"/>
          </a:p>
          <a:p>
            <a:r>
              <a:rPr lang="en-US" sz="2800" dirty="0" smtClean="0"/>
              <a:t>“For some of us, books are as important as almost anything else on earth. What a miracle it is that out of these small, flat, rigid squares of paper unfolds world after world after world, worlds that sing to you, comfort and quiet or excite you. Books help us understand who we are and how we are to behave. They show us what community and friendship mean; they show us how to live and die.” </a:t>
            </a:r>
          </a:p>
          <a:p>
            <a:endParaRPr lang="en-US" dirty="0"/>
          </a:p>
        </p:txBody>
      </p:sp>
      <p:pic>
        <p:nvPicPr>
          <p:cNvPr id="3074" name="Picture 2" descr="http://ts1.mm.bing.net/th?&amp;id=HN.608013712625831153&amp;w=300&amp;h=300&amp;c=0&amp;pid=1.9&amp;rs=0&amp;p=0&amp;url=http%3A%2F%2Fwww.quotescover.com%2Fanne-lamott-quote-about-joy%2Fapp%2Fhigh-resolution-image"/>
          <p:cNvPicPr>
            <a:picLocks noChangeAspect="1" noChangeArrowheads="1"/>
          </p:cNvPicPr>
          <p:nvPr/>
        </p:nvPicPr>
        <p:blipFill>
          <a:blip r:embed="rId2" cstate="print"/>
          <a:srcRect/>
          <a:stretch>
            <a:fillRect/>
          </a:stretch>
        </p:blipFill>
        <p:spPr bwMode="auto">
          <a:xfrm>
            <a:off x="5867400" y="457200"/>
            <a:ext cx="2857500" cy="2857500"/>
          </a:xfrm>
          <a:prstGeom prst="rect">
            <a:avLst/>
          </a:prstGeom>
          <a:noFill/>
        </p:spPr>
      </p:pic>
      <p:pic>
        <p:nvPicPr>
          <p:cNvPr id="3076" name="Picture 4" descr="http://ts1.mm.bing.net/th?&amp;id=HN.608017603876556458&amp;w=300&amp;h=300&amp;c=0&amp;pid=1.9&amp;rs=0&amp;p=0&amp;url=http%3A%2F%2Fpinterest.com%2Fpin%2F120260252522503730%2F"/>
          <p:cNvPicPr>
            <a:picLocks noChangeAspect="1" noChangeArrowheads="1"/>
          </p:cNvPicPr>
          <p:nvPr/>
        </p:nvPicPr>
        <p:blipFill>
          <a:blip r:embed="rId3" cstate="print"/>
          <a:srcRect/>
          <a:stretch>
            <a:fillRect/>
          </a:stretch>
        </p:blipFill>
        <p:spPr bwMode="auto">
          <a:xfrm>
            <a:off x="2667000" y="1371600"/>
            <a:ext cx="2857500" cy="1600200"/>
          </a:xfrm>
          <a:prstGeom prst="rect">
            <a:avLst/>
          </a:prstGeom>
          <a:noFill/>
        </p:spPr>
      </p:pic>
      <p:pic>
        <p:nvPicPr>
          <p:cNvPr id="3078" name="Picture 6" descr="Bird by Bird">
            <a:hlinkClick r:id="rId4"/>
          </p:cNvPr>
          <p:cNvPicPr>
            <a:picLocks noChangeAspect="1" noChangeArrowheads="1"/>
          </p:cNvPicPr>
          <p:nvPr/>
        </p:nvPicPr>
        <p:blipFill>
          <a:blip r:embed="rId5" cstate="print"/>
          <a:srcRect/>
          <a:stretch>
            <a:fillRect/>
          </a:stretch>
        </p:blipFill>
        <p:spPr bwMode="auto">
          <a:xfrm>
            <a:off x="533400" y="1371600"/>
            <a:ext cx="1828800" cy="182880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s1.mm.bing.net/th?&amp;id=HN.608006737604972501&amp;w=300&amp;h=300&amp;c=0&amp;pid=1.9&amp;rs=0&amp;p=0&amp;url=http%3A%2F%2Fpinterest.com%2Fpin%2F131589620335880619%2F"/>
          <p:cNvPicPr>
            <a:picLocks noChangeAspect="1" noChangeArrowheads="1"/>
          </p:cNvPicPr>
          <p:nvPr/>
        </p:nvPicPr>
        <p:blipFill>
          <a:blip r:embed="rId2" cstate="print"/>
          <a:srcRect/>
          <a:stretch>
            <a:fillRect/>
          </a:stretch>
        </p:blipFill>
        <p:spPr bwMode="auto">
          <a:xfrm>
            <a:off x="457200" y="1281545"/>
            <a:ext cx="3276600" cy="5029200"/>
          </a:xfrm>
          <a:prstGeom prst="rect">
            <a:avLst/>
          </a:prstGeom>
          <a:noFill/>
        </p:spPr>
      </p:pic>
      <p:pic>
        <p:nvPicPr>
          <p:cNvPr id="1030" name="Picture 6" descr="http://ts1.mm.bing.net/th?&amp;id=HN.608018449977050645&amp;w=300&amp;h=300&amp;c=0&amp;pid=1.9&amp;rs=0&amp;p=0&amp;url=http%3A%2F%2Fpinterest.com%2Fpin%2F56013589090300777%2F"/>
          <p:cNvPicPr>
            <a:picLocks noChangeAspect="1" noChangeArrowheads="1"/>
          </p:cNvPicPr>
          <p:nvPr/>
        </p:nvPicPr>
        <p:blipFill>
          <a:blip r:embed="rId3" cstate="print"/>
          <a:srcRect/>
          <a:stretch>
            <a:fillRect/>
          </a:stretch>
        </p:blipFill>
        <p:spPr bwMode="auto">
          <a:xfrm>
            <a:off x="3886200" y="1295400"/>
            <a:ext cx="5029200" cy="50292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18130" cy="1143000"/>
          </a:xfrm>
        </p:spPr>
        <p:txBody>
          <a:bodyPr>
            <a:normAutofit fontScale="90000"/>
          </a:bodyPr>
          <a:lstStyle/>
          <a:p>
            <a:r>
              <a:rPr lang="en-US" dirty="0" smtClean="0">
                <a:solidFill>
                  <a:srgbClr val="FFFF00"/>
                </a:solidFill>
              </a:rPr>
              <a:t>Developing the writing community</a:t>
            </a:r>
            <a:endParaRPr lang="en-US" dirty="0">
              <a:solidFill>
                <a:srgbClr val="FFFF00"/>
              </a:solidFill>
            </a:endParaRPr>
          </a:p>
        </p:txBody>
      </p:sp>
      <p:sp>
        <p:nvSpPr>
          <p:cNvPr id="3" name="Content Placeholder 2"/>
          <p:cNvSpPr>
            <a:spLocks noGrp="1"/>
          </p:cNvSpPr>
          <p:nvPr>
            <p:ph idx="1"/>
          </p:nvPr>
        </p:nvSpPr>
        <p:spPr>
          <a:xfrm>
            <a:off x="457200" y="1600200"/>
            <a:ext cx="4800600" cy="4525963"/>
          </a:xfrm>
        </p:spPr>
        <p:txBody>
          <a:bodyPr/>
          <a:lstStyle/>
          <a:p>
            <a:r>
              <a:rPr lang="en-US" dirty="0" smtClean="0"/>
              <a:t>What is our process?</a:t>
            </a:r>
          </a:p>
          <a:p>
            <a:r>
              <a:rPr lang="en-US" dirty="0" smtClean="0"/>
              <a:t>What do we love about stories?</a:t>
            </a:r>
          </a:p>
          <a:p>
            <a:r>
              <a:rPr lang="en-US" dirty="0" smtClean="0"/>
              <a:t>How do we write?</a:t>
            </a:r>
          </a:p>
          <a:p>
            <a:r>
              <a:rPr lang="en-US" dirty="0" smtClean="0"/>
              <a:t>What do we value</a:t>
            </a:r>
          </a:p>
          <a:p>
            <a:r>
              <a:rPr lang="en-US" dirty="0" smtClean="0"/>
              <a:t>How can we jump into writing?</a:t>
            </a:r>
          </a:p>
          <a:p>
            <a:endParaRPr lang="en-US" dirty="0"/>
          </a:p>
        </p:txBody>
      </p:sp>
      <p:pic>
        <p:nvPicPr>
          <p:cNvPr id="4" name="Picture 2" descr="http://www.mayfieldschools.org/userfiles/1237/Classes/14132/full/Anne%20Shvets%2010'.jpg"/>
          <p:cNvPicPr>
            <a:picLocks noChangeAspect="1" noChangeArrowheads="1"/>
          </p:cNvPicPr>
          <p:nvPr/>
        </p:nvPicPr>
        <p:blipFill>
          <a:blip r:embed="rId2" cstate="print"/>
          <a:srcRect/>
          <a:stretch>
            <a:fillRect/>
          </a:stretch>
        </p:blipFill>
        <p:spPr bwMode="auto">
          <a:xfrm>
            <a:off x="5410200" y="1417638"/>
            <a:ext cx="3365130" cy="4890655"/>
          </a:xfrm>
          <a:prstGeom prst="rect">
            <a:avLst/>
          </a:prstGeom>
          <a:noFill/>
        </p:spPr>
      </p:pic>
    </p:spTree>
    <p:extLst>
      <p:ext uri="{BB962C8B-B14F-4D97-AF65-F5344CB8AC3E}">
        <p14:creationId xmlns:p14="http://schemas.microsoft.com/office/powerpoint/2010/main" val="1442998874"/>
      </p:ext>
    </p:extLst>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1626</TotalTime>
  <Words>1165</Words>
  <Application>Microsoft Office PowerPoint</Application>
  <PresentationFormat>On-screen Show (4:3)</PresentationFormat>
  <Paragraphs>107</Paragraphs>
  <Slides>31</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31</vt:i4>
      </vt:variant>
    </vt:vector>
  </HeadingPairs>
  <TitlesOfParts>
    <vt:vector size="44" baseType="lpstr">
      <vt:lpstr>Batang</vt:lpstr>
      <vt:lpstr>Aharoni</vt:lpstr>
      <vt:lpstr>Amienne</vt:lpstr>
      <vt:lpstr>Arial</vt:lpstr>
      <vt:lpstr>Arnprior</vt:lpstr>
      <vt:lpstr>Calibri</vt:lpstr>
      <vt:lpstr>Franklin Gothic Book</vt:lpstr>
      <vt:lpstr>Franklin Gothic Demi Cond</vt:lpstr>
      <vt:lpstr>Gabriola</vt:lpstr>
      <vt:lpstr>Heavy Heap</vt:lpstr>
      <vt:lpstr>Wingdings</vt:lpstr>
      <vt:lpstr>Wingdings 2</vt:lpstr>
      <vt:lpstr>Technic</vt:lpstr>
      <vt:lpstr>Welcome to Creative Writing—a world where we can finally see in our own way….</vt:lpstr>
      <vt:lpstr>What kind of writer are you?</vt:lpstr>
      <vt:lpstr>Why are you here?</vt:lpstr>
      <vt:lpstr>What do you  hope to gain  from this  community?</vt:lpstr>
      <vt:lpstr>How will you  challenge  yourself?</vt:lpstr>
      <vt:lpstr>Will you listen to the voices before you or will you blazon a new trail?</vt:lpstr>
      <vt:lpstr>Required reading </vt:lpstr>
      <vt:lpstr>PowerPoint Presentation</vt:lpstr>
      <vt:lpstr>Developing the writing community</vt:lpstr>
      <vt:lpstr>Assignments the first week Write from your own experience:</vt:lpstr>
      <vt:lpstr>Write a conversation without words:</vt:lpstr>
      <vt:lpstr>Write an argument between two characters:</vt:lpstr>
      <vt:lpstr>Penpal Project: communicate with creative writers in other classes</vt:lpstr>
      <vt:lpstr>Breaking the ice---new ways to tell stories…. We will start class with fun writing activities</vt:lpstr>
      <vt:lpstr>Assignment :Microfiction </vt:lpstr>
      <vt:lpstr>Assignment  imitation writing</vt:lpstr>
      <vt:lpstr>Assignment  Poetry </vt:lpstr>
      <vt:lpstr>Poetry—</vt:lpstr>
      <vt:lpstr>Assignment  Traveling Stanza </vt:lpstr>
      <vt:lpstr>Traveling Stanzas KSU</vt:lpstr>
      <vt:lpstr>Traveling Stanzas MHS </vt:lpstr>
      <vt:lpstr>Traveling Stanzas MHS</vt:lpstr>
      <vt:lpstr>Assignment 6 College Essay</vt:lpstr>
      <vt:lpstr>Publishing  ---Teen Ink &amp; Voices Magazine</vt:lpstr>
      <vt:lpstr>Assignment  ---Write a novel</vt:lpstr>
      <vt:lpstr>Scholastics Writing Contest:  Veteran students will be invited to write individual or portfolio work.  Due in December</vt:lpstr>
      <vt:lpstr>Fieldtrips:</vt:lpstr>
      <vt:lpstr>Signing Day</vt:lpstr>
      <vt:lpstr>Writers write about themselves</vt:lpstr>
      <vt:lpstr>Helpful Hints for Success</vt:lpstr>
      <vt:lpstr>Assignment 1 Letter Writing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House 2012</dc:title>
  <dc:creator>mfcsd</dc:creator>
  <cp:lastModifiedBy>MFCSD</cp:lastModifiedBy>
  <cp:revision>59</cp:revision>
  <dcterms:created xsi:type="dcterms:W3CDTF">2012-11-06T16:25:24Z</dcterms:created>
  <dcterms:modified xsi:type="dcterms:W3CDTF">2017-08-24T22:32:34Z</dcterms:modified>
</cp:coreProperties>
</file>